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7"/>
  </p:notesMasterIdLst>
  <p:sldIdLst>
    <p:sldId id="256" r:id="rId2"/>
    <p:sldId id="258" r:id="rId3"/>
    <p:sldId id="321" r:id="rId4"/>
    <p:sldId id="322" r:id="rId5"/>
    <p:sldId id="323" r:id="rId6"/>
    <p:sldId id="324" r:id="rId7"/>
    <p:sldId id="325" r:id="rId8"/>
    <p:sldId id="326" r:id="rId9"/>
    <p:sldId id="327" r:id="rId10"/>
    <p:sldId id="328" r:id="rId11"/>
    <p:sldId id="259" r:id="rId12"/>
    <p:sldId id="260" r:id="rId13"/>
    <p:sldId id="261" r:id="rId14"/>
    <p:sldId id="262" r:id="rId15"/>
    <p:sldId id="263" r:id="rId16"/>
    <p:sldId id="264" r:id="rId17"/>
    <p:sldId id="265" r:id="rId18"/>
    <p:sldId id="266" r:id="rId19"/>
    <p:sldId id="267" r:id="rId20"/>
    <p:sldId id="268" r:id="rId21"/>
    <p:sldId id="269" r:id="rId22"/>
    <p:sldId id="274" r:id="rId23"/>
    <p:sldId id="330" r:id="rId24"/>
    <p:sldId id="331" r:id="rId25"/>
    <p:sldId id="332" r:id="rId26"/>
    <p:sldId id="333" r:id="rId27"/>
    <p:sldId id="334" r:id="rId28"/>
    <p:sldId id="335" r:id="rId29"/>
    <p:sldId id="271" r:id="rId30"/>
    <p:sldId id="337" r:id="rId31"/>
    <p:sldId id="338" r:id="rId32"/>
    <p:sldId id="339" r:id="rId33"/>
    <p:sldId id="272" r:id="rId34"/>
    <p:sldId id="273" r:id="rId35"/>
    <p:sldId id="340" r:id="rId36"/>
    <p:sldId id="341" r:id="rId37"/>
    <p:sldId id="342" r:id="rId38"/>
    <p:sldId id="275" r:id="rId39"/>
    <p:sldId id="276" r:id="rId40"/>
    <p:sldId id="277" r:id="rId41"/>
    <p:sldId id="278" r:id="rId42"/>
    <p:sldId id="279" r:id="rId43"/>
    <p:sldId id="280" r:id="rId44"/>
    <p:sldId id="281" r:id="rId45"/>
    <p:sldId id="282" r:id="rId46"/>
    <p:sldId id="283" r:id="rId47"/>
    <p:sldId id="284" r:id="rId48"/>
    <p:sldId id="285" r:id="rId49"/>
    <p:sldId id="286" r:id="rId50"/>
    <p:sldId id="287" r:id="rId51"/>
    <p:sldId id="288" r:id="rId52"/>
    <p:sldId id="289" r:id="rId53"/>
    <p:sldId id="290" r:id="rId54"/>
    <p:sldId id="291" r:id="rId55"/>
    <p:sldId id="292" r:id="rId56"/>
    <p:sldId id="293" r:id="rId57"/>
    <p:sldId id="294" r:id="rId58"/>
    <p:sldId id="295" r:id="rId59"/>
    <p:sldId id="296" r:id="rId60"/>
    <p:sldId id="343" r:id="rId61"/>
    <p:sldId id="344" r:id="rId62"/>
    <p:sldId id="345" r:id="rId63"/>
    <p:sldId id="346" r:id="rId64"/>
    <p:sldId id="347" r:id="rId65"/>
    <p:sldId id="348" r:id="rId66"/>
    <p:sldId id="349" r:id="rId67"/>
    <p:sldId id="299" r:id="rId68"/>
    <p:sldId id="300" r:id="rId69"/>
    <p:sldId id="301" r:id="rId70"/>
    <p:sldId id="302" r:id="rId71"/>
    <p:sldId id="303" r:id="rId72"/>
    <p:sldId id="304" r:id="rId73"/>
    <p:sldId id="305" r:id="rId74"/>
    <p:sldId id="306" r:id="rId75"/>
    <p:sldId id="307" r:id="rId76"/>
    <p:sldId id="308" r:id="rId77"/>
    <p:sldId id="309" r:id="rId78"/>
    <p:sldId id="351" r:id="rId79"/>
    <p:sldId id="352" r:id="rId80"/>
    <p:sldId id="353" r:id="rId81"/>
    <p:sldId id="310" r:id="rId82"/>
    <p:sldId id="311" r:id="rId83"/>
    <p:sldId id="312" r:id="rId84"/>
    <p:sldId id="313" r:id="rId85"/>
    <p:sldId id="314" r:id="rId86"/>
    <p:sldId id="316" r:id="rId87"/>
    <p:sldId id="317" r:id="rId88"/>
    <p:sldId id="319" r:id="rId89"/>
    <p:sldId id="354" r:id="rId90"/>
    <p:sldId id="355" r:id="rId91"/>
    <p:sldId id="356" r:id="rId92"/>
    <p:sldId id="357" r:id="rId93"/>
    <p:sldId id="358" r:id="rId94"/>
    <p:sldId id="359" r:id="rId95"/>
    <p:sldId id="360" r:id="rId9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E0DB03"/>
    <a:srgbClr val="FF0066"/>
    <a:srgbClr val="52437D"/>
    <a:srgbClr val="66CCFF"/>
    <a:srgbClr val="FE3CAF"/>
    <a:srgbClr val="990033"/>
    <a:srgbClr val="F2FD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09" autoAdjust="0"/>
  </p:normalViewPr>
  <p:slideViewPr>
    <p:cSldViewPr>
      <p:cViewPr>
        <p:scale>
          <a:sx n="70" d="100"/>
          <a:sy n="70" d="100"/>
        </p:scale>
        <p:origin x="-1572" y="-4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CC3303-AE73-40BD-A730-4F194D9FABE4}" type="datetimeFigureOut">
              <a:rPr lang="en-US" smtClean="0"/>
              <a:pPr/>
              <a:t>8/22/2012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2AB4AB-1190-4BFB-87D8-5FF887C81A75}" type="slidenum">
              <a:rPr lang="en-US" smtClean="0"/>
              <a:pPr/>
              <a:t>‹#›</a:t>
            </a:fld>
            <a:endParaRPr lang="en-US" dirty="0"/>
          </a:p>
        </p:txBody>
      </p:sp>
    </p:spTree>
    <p:extLst>
      <p:ext uri="{BB962C8B-B14F-4D97-AF65-F5344CB8AC3E}">
        <p14:creationId xmlns:p14="http://schemas.microsoft.com/office/powerpoint/2010/main" val="1279370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52AB4AB-1190-4BFB-87D8-5FF887C81A75}"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r>
              <a:rPr lang="en-US" smtClean="0"/>
              <a:t>Skinner, Pavlov, Watson and Thorndike are some of the well-known researchers connected with this theory.</a:t>
            </a:r>
          </a:p>
          <a:p>
            <a:endParaRPr lang="en-US" smtClean="0"/>
          </a:p>
        </p:txBody>
      </p:sp>
      <p:sp>
        <p:nvSpPr>
          <p:cNvPr id="56324" name="Slide Number Placeholder 3"/>
          <p:cNvSpPr>
            <a:spLocks noGrp="1"/>
          </p:cNvSpPr>
          <p:nvPr>
            <p:ph type="sldNum" sz="quarter" idx="5"/>
          </p:nvPr>
        </p:nvSpPr>
        <p:spPr bwMode="auto">
          <a:noFill/>
          <a:ln>
            <a:miter lim="800000"/>
            <a:headEnd/>
            <a:tailEnd/>
          </a:ln>
        </p:spPr>
        <p:txBody>
          <a:bodyPr/>
          <a:lstStyle/>
          <a:p>
            <a:fld id="{F48F5437-55F1-41A6-923C-DD572F0B2222}"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r>
              <a:rPr lang="en-US" smtClean="0"/>
              <a:t>Students have to discipline themselves.</a:t>
            </a:r>
          </a:p>
        </p:txBody>
      </p:sp>
      <p:sp>
        <p:nvSpPr>
          <p:cNvPr id="55300" name="Slide Number Placeholder 3"/>
          <p:cNvSpPr>
            <a:spLocks noGrp="1"/>
          </p:cNvSpPr>
          <p:nvPr>
            <p:ph type="sldNum" sz="quarter" idx="5"/>
          </p:nvPr>
        </p:nvSpPr>
        <p:spPr bwMode="auto">
          <a:noFill/>
          <a:ln>
            <a:miter lim="800000"/>
            <a:headEnd/>
            <a:tailEnd/>
          </a:ln>
        </p:spPr>
        <p:txBody>
          <a:bodyPr/>
          <a:lstStyle/>
          <a:p>
            <a:fld id="{11E9BAA8-0F9E-4A39-A4C4-1DE89575E991}" type="slidenum">
              <a:rPr lang="en-US" smtClean="0"/>
              <a:pPr/>
              <a:t>4</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52AB4AB-1190-4BFB-87D8-5FF887C81A75}" type="slidenum">
              <a:rPr lang="en-US" smtClean="0"/>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50</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51</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52</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53</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54</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56</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57</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52AB4AB-1190-4BFB-87D8-5FF887C81A75}" type="slidenum">
              <a:rPr lang="en-US" smtClean="0"/>
              <a:pPr/>
              <a:t>58</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59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6</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60</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61</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r>
              <a:rPr lang="en-US" smtClean="0">
                <a:ea typeface="ＭＳ Ｐゴシック" pitchFamily="-111" charset="-128"/>
              </a:rPr>
              <a:t>You could change this slide to address assessment for students and courses.  Formative:  How are the students doing?  Summative: How well did the students do? Or did the students learn what they were supposed to learn?  Confirmative:  Is the knowledge transferring and are the students applying the knowledge?</a:t>
            </a:r>
          </a:p>
        </p:txBody>
      </p:sp>
      <p:sp>
        <p:nvSpPr>
          <p:cNvPr id="35844" name="Slide Number Placeholder 3"/>
          <p:cNvSpPr>
            <a:spLocks noGrp="1"/>
          </p:cNvSpPr>
          <p:nvPr>
            <p:ph type="sldNum" sz="quarter" idx="5"/>
          </p:nvPr>
        </p:nvSpPr>
        <p:spPr bwMode="auto">
          <a:noFill/>
          <a:ln>
            <a:miter lim="800000"/>
            <a:headEnd/>
            <a:tailEnd/>
          </a:ln>
        </p:spPr>
        <p:txBody>
          <a:bodyPr/>
          <a:lstStyle/>
          <a:p>
            <a:fld id="{F075CCD9-7F7C-41DC-8BCF-B284D124297B}" type="slidenum">
              <a:rPr lang="en-US" smtClean="0">
                <a:ea typeface="ＭＳ Ｐゴシック" pitchFamily="-111" charset="-128"/>
              </a:rPr>
              <a:pPr/>
              <a:t>62</a:t>
            </a:fld>
            <a:endParaRPr lang="en-US" smtClean="0">
              <a:ea typeface="ＭＳ Ｐゴシック" pitchFamily="-111" charset="-128"/>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63</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r>
              <a:rPr lang="en-US" smtClean="0">
                <a:ea typeface="ＭＳ Ｐゴシック" pitchFamily="-111" charset="-128"/>
              </a:rPr>
              <a:t>Diagnostic – assessment to ID needs and prior knowledge in order to direct them to the most appropriate learning experience.</a:t>
            </a:r>
          </a:p>
          <a:p>
            <a:r>
              <a:rPr lang="en-US" smtClean="0">
                <a:ea typeface="ＭＳ Ｐゴシック" pitchFamily="-111" charset="-128"/>
              </a:rPr>
              <a:t>Formative – assessment to provide practice for search and retrieval (memory) for a student to provide prescriptive feedback.</a:t>
            </a:r>
          </a:p>
          <a:p>
            <a:r>
              <a:rPr lang="en-US" smtClean="0">
                <a:ea typeface="ＭＳ Ｐゴシック" pitchFamily="-111" charset="-128"/>
              </a:rPr>
              <a:t>Needs – assessment to determine the knowledge, skills, abilities and attitudes of a group to assist with gap analysis and course development</a:t>
            </a:r>
          </a:p>
          <a:p>
            <a:r>
              <a:rPr lang="en-US" smtClean="0">
                <a:ea typeface="ＭＳ Ｐゴシック" pitchFamily="-111" charset="-128"/>
              </a:rPr>
              <a:t>Reaction – assessment used to determine the satisfaction level with a learning or assessment experience.  Ex. Course evaluations, smile or happy sheets  completed at end</a:t>
            </a:r>
          </a:p>
          <a:p>
            <a:r>
              <a:rPr lang="en-US" smtClean="0">
                <a:ea typeface="ＭＳ Ｐゴシック" pitchFamily="-111" charset="-128"/>
              </a:rPr>
              <a:t>Summative – assessment that is usually quantitative with the purpose to give a grade or make a judgment about student’s achievement.</a:t>
            </a:r>
          </a:p>
        </p:txBody>
      </p:sp>
      <p:sp>
        <p:nvSpPr>
          <p:cNvPr id="36868" name="Slide Number Placeholder 3"/>
          <p:cNvSpPr>
            <a:spLocks noGrp="1"/>
          </p:cNvSpPr>
          <p:nvPr>
            <p:ph type="sldNum" sz="quarter" idx="5"/>
          </p:nvPr>
        </p:nvSpPr>
        <p:spPr bwMode="auto">
          <a:noFill/>
          <a:ln>
            <a:miter lim="800000"/>
            <a:headEnd/>
            <a:tailEnd/>
          </a:ln>
        </p:spPr>
        <p:txBody>
          <a:bodyPr/>
          <a:lstStyle/>
          <a:p>
            <a:fld id="{262FC1B7-BF17-43AD-A48E-82196736C2F1}" type="slidenum">
              <a:rPr lang="en-US" smtClean="0">
                <a:ea typeface="ＭＳ Ｐゴシック" pitchFamily="-111" charset="-128"/>
              </a:rPr>
              <a:pPr/>
              <a:t>64</a:t>
            </a:fld>
            <a:endParaRPr lang="en-US" smtClean="0">
              <a:ea typeface="ＭＳ Ｐゴシック" pitchFamily="-111" charset="-128"/>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r>
              <a:rPr lang="en-US" smtClean="0">
                <a:ea typeface="ＭＳ Ｐゴシック" pitchFamily="-111" charset="-128"/>
              </a:rPr>
              <a:t>Examples:   1. prescriptive – maybe use paper pencil test, observation, standard test</a:t>
            </a:r>
          </a:p>
          <a:p>
            <a:r>
              <a:rPr lang="en-US" smtClean="0">
                <a:ea typeface="ＭＳ Ｐゴシック" pitchFamily="-111" charset="-128"/>
              </a:rPr>
              <a:t>                    2. Standardized test – Achievement test- FCAT</a:t>
            </a:r>
          </a:p>
          <a:p>
            <a:r>
              <a:rPr lang="en-US" smtClean="0">
                <a:ea typeface="ＭＳ Ｐゴシック" pitchFamily="-111" charset="-128"/>
              </a:rPr>
              <a:t>                    3. Criterion-referenced test </a:t>
            </a:r>
          </a:p>
          <a:p>
            <a:r>
              <a:rPr lang="en-US" smtClean="0">
                <a:ea typeface="ＭＳ Ｐゴシック" pitchFamily="-111" charset="-128"/>
              </a:rPr>
              <a:t>                    4. formative and summative</a:t>
            </a:r>
          </a:p>
          <a:p>
            <a:r>
              <a:rPr lang="en-US" smtClean="0">
                <a:ea typeface="ＭＳ Ｐゴシック" pitchFamily="-111" charset="-128"/>
              </a:rPr>
              <a:t>                    5. SAT  GRE</a:t>
            </a:r>
          </a:p>
        </p:txBody>
      </p:sp>
      <p:sp>
        <p:nvSpPr>
          <p:cNvPr id="37892" name="Slide Number Placeholder 3"/>
          <p:cNvSpPr>
            <a:spLocks noGrp="1"/>
          </p:cNvSpPr>
          <p:nvPr>
            <p:ph type="sldNum" sz="quarter" idx="5"/>
          </p:nvPr>
        </p:nvSpPr>
        <p:spPr bwMode="auto">
          <a:noFill/>
          <a:ln>
            <a:miter lim="800000"/>
            <a:headEnd/>
            <a:tailEnd/>
          </a:ln>
        </p:spPr>
        <p:txBody>
          <a:bodyPr/>
          <a:lstStyle/>
          <a:p>
            <a:fld id="{CB83CEE5-9AB5-4156-AF61-C26AC3DF6913}" type="slidenum">
              <a:rPr lang="en-US" smtClean="0">
                <a:ea typeface="ＭＳ Ｐゴシック" pitchFamily="-111" charset="-128"/>
              </a:rPr>
              <a:pPr/>
              <a:t>65</a:t>
            </a:fld>
            <a:endParaRPr lang="en-US" smtClean="0">
              <a:ea typeface="ＭＳ Ｐゴシック" pitchFamily="-111" charset="-128"/>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lstStyle/>
          <a:p>
            <a:pPr eaLnBrk="1" hangingPunct="1">
              <a:spcBef>
                <a:spcPct val="0"/>
              </a:spcBef>
            </a:pPr>
            <a:endParaRPr lang="en-US" smtClean="0">
              <a:ea typeface="ＭＳ Ｐゴシック" pitchFamily="-111" charset="-128"/>
            </a:endParaRPr>
          </a:p>
        </p:txBody>
      </p:sp>
      <p:sp>
        <p:nvSpPr>
          <p:cNvPr id="39940" name="Slide Number Placeholder 3"/>
          <p:cNvSpPr>
            <a:spLocks noGrp="1"/>
          </p:cNvSpPr>
          <p:nvPr>
            <p:ph type="sldNum" sz="quarter" idx="5"/>
          </p:nvPr>
        </p:nvSpPr>
        <p:spPr bwMode="auto">
          <a:noFill/>
          <a:ln>
            <a:miter lim="800000"/>
            <a:headEnd/>
            <a:tailEnd/>
          </a:ln>
        </p:spPr>
        <p:txBody>
          <a:bodyPr/>
          <a:lstStyle/>
          <a:p>
            <a:fld id="{DF149C9B-6768-4D68-959A-D920D2C0B08D}" type="slidenum">
              <a:rPr lang="en-US" smtClean="0">
                <a:ea typeface="ＭＳ Ｐゴシック" pitchFamily="-111" charset="-128"/>
              </a:rPr>
              <a:pPr/>
              <a:t>66</a:t>
            </a:fld>
            <a:endParaRPr lang="en-US" smtClean="0">
              <a:ea typeface="ＭＳ Ｐゴシック" pitchFamily="-111" charset="-128"/>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67</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68</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69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7</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70</a:t>
            </a:fld>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71</a:t>
            </a:fld>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72</a:t>
            </a:fld>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73</a:t>
            </a:fld>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74</a:t>
            </a:fld>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75</a:t>
            </a:fld>
            <a:endParaRPr lang="en-US"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76</a:t>
            </a:fld>
            <a:endParaRPr 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77</a:t>
            </a:fld>
            <a:endParaRPr lang="en-US"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78</a:t>
            </a:fld>
            <a:endParaRPr lang="en-US"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79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8</a:t>
            </a:fld>
            <a:endParaRPr lang="en-U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r>
              <a:rPr lang="en-US" smtClean="0">
                <a:ea typeface="ＭＳ Ｐゴシック" pitchFamily="-111" charset="-128"/>
              </a:rPr>
              <a:t>My final word on evaluation and instructional design. </a:t>
            </a:r>
          </a:p>
        </p:txBody>
      </p:sp>
      <p:sp>
        <p:nvSpPr>
          <p:cNvPr id="50180" name="Slide Number Placeholder 3"/>
          <p:cNvSpPr>
            <a:spLocks noGrp="1"/>
          </p:cNvSpPr>
          <p:nvPr>
            <p:ph type="sldNum" sz="quarter" idx="5"/>
          </p:nvPr>
        </p:nvSpPr>
        <p:spPr bwMode="auto">
          <a:noFill/>
          <a:ln>
            <a:miter lim="800000"/>
            <a:headEnd/>
            <a:tailEnd/>
          </a:ln>
        </p:spPr>
        <p:txBody>
          <a:bodyPr/>
          <a:lstStyle/>
          <a:p>
            <a:fld id="{A0FAF8B6-B3FB-486A-80D4-1609B5D399A4}" type="slidenum">
              <a:rPr lang="en-US" smtClean="0">
                <a:ea typeface="ＭＳ Ｐゴシック" pitchFamily="-111" charset="-128"/>
              </a:rPr>
              <a:pPr/>
              <a:t>80</a:t>
            </a:fld>
            <a:endParaRPr lang="en-US" smtClean="0">
              <a:ea typeface="ＭＳ Ｐゴシック" pitchFamily="-111" charset="-128"/>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81</a:t>
            </a:fld>
            <a:endParaRPr lang="en-US"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82</a:t>
            </a:fld>
            <a:endParaRPr lang="en-US"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83</a:t>
            </a:fld>
            <a:endParaRPr lang="en-US"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84</a:t>
            </a:fld>
            <a:endParaRPr lang="en-US"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85</a:t>
            </a:fld>
            <a:endParaRPr lang="en-US"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86</a:t>
            </a:fld>
            <a:endParaRPr lang="en-US" dirty="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87</a:t>
            </a:fld>
            <a:endParaRPr lang="en-US" dirty="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88</a:t>
            </a:fld>
            <a:endParaRPr lang="en-US" dirty="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endParaRPr lang="en-US" smtClean="0">
              <a:ea typeface="ＭＳ Ｐゴシック" pitchFamily="-111" charset="-128"/>
            </a:endParaRPr>
          </a:p>
        </p:txBody>
      </p:sp>
      <p:sp>
        <p:nvSpPr>
          <p:cNvPr id="44036" name="Slide Number Placeholder 3"/>
          <p:cNvSpPr>
            <a:spLocks noGrp="1"/>
          </p:cNvSpPr>
          <p:nvPr>
            <p:ph type="sldNum" sz="quarter" idx="5"/>
          </p:nvPr>
        </p:nvSpPr>
        <p:spPr bwMode="auto">
          <a:noFill/>
          <a:ln>
            <a:miter lim="800000"/>
            <a:headEnd/>
            <a:tailEnd/>
          </a:ln>
        </p:spPr>
        <p:txBody>
          <a:bodyPr/>
          <a:lstStyle/>
          <a:p>
            <a:fld id="{A77D9A16-584E-4DC5-A6D7-40D91D479A84}" type="slidenum">
              <a:rPr lang="en-US" smtClean="0">
                <a:ea typeface="ＭＳ Ｐゴシック" pitchFamily="-111" charset="-128"/>
              </a:rPr>
              <a:pPr/>
              <a:t>89</a:t>
            </a:fld>
            <a:endParaRPr lang="en-US" smtClean="0">
              <a:ea typeface="ＭＳ Ｐゴシック" pitchFamily="-111"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9</a:t>
            </a:fld>
            <a:endParaRPr lang="en-US" dirty="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2AB4AB-1190-4BFB-87D8-5FF887C81A75}" type="slidenum">
              <a:rPr lang="en-US" smtClean="0"/>
              <a:pPr/>
              <a:t>90</a:t>
            </a:fld>
            <a:endParaRPr lang="en-US" dirty="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a:lstStyle/>
          <a:p>
            <a:r>
              <a:rPr lang="en-US" smtClean="0">
                <a:ea typeface="ＭＳ Ｐゴシック" pitchFamily="-111" charset="-128"/>
              </a:rPr>
              <a:t>When designing a test you need to determine if the purpose of the test or evaluation is formative or summative and determine the type of information you are trying to gather. </a:t>
            </a:r>
          </a:p>
          <a:p>
            <a:r>
              <a:rPr lang="en-US" smtClean="0">
                <a:ea typeface="ＭＳ Ｐゴシック" pitchFamily="-111" charset="-128"/>
              </a:rPr>
              <a:t>Help students to retrieve information from their memory by writing the questions in a manner that it relates to how the information was presented. For example, if the students are taking a test about information that was partially presented with a video and then a demonstration, the wording of a question might look like, “remember when we saw the video and the scientist did the experiment how were the results different from when I did the experiment in class?   This would be opposed to: What are the differences between (blank &amp; blank)? </a:t>
            </a:r>
          </a:p>
        </p:txBody>
      </p:sp>
      <p:sp>
        <p:nvSpPr>
          <p:cNvPr id="45060" name="Slide Number Placeholder 3"/>
          <p:cNvSpPr>
            <a:spLocks noGrp="1"/>
          </p:cNvSpPr>
          <p:nvPr>
            <p:ph type="sldNum" sz="quarter" idx="5"/>
          </p:nvPr>
        </p:nvSpPr>
        <p:spPr bwMode="auto">
          <a:noFill/>
          <a:ln>
            <a:miter lim="800000"/>
            <a:headEnd/>
            <a:tailEnd/>
          </a:ln>
        </p:spPr>
        <p:txBody>
          <a:bodyPr/>
          <a:lstStyle/>
          <a:p>
            <a:fld id="{9ED15D74-DA48-4CB4-86FF-2A07A5110C58}" type="slidenum">
              <a:rPr lang="en-US" smtClean="0">
                <a:ea typeface="ＭＳ Ｐゴシック" pitchFamily="-111" charset="-128"/>
              </a:rPr>
              <a:pPr/>
              <a:t>91</a:t>
            </a:fld>
            <a:endParaRPr lang="en-US" smtClean="0">
              <a:ea typeface="ＭＳ Ｐゴシック" pitchFamily="-111" charset="-128"/>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r>
              <a:rPr lang="en-US" smtClean="0">
                <a:ea typeface="ＭＳ Ｐゴシック" pitchFamily="-111" charset="-128"/>
              </a:rPr>
              <a:t>During formative evaluation the instructor uses observations, one-minute papers, chapter tests, etc. </a:t>
            </a:r>
          </a:p>
        </p:txBody>
      </p:sp>
      <p:sp>
        <p:nvSpPr>
          <p:cNvPr id="46084" name="Slide Number Placeholder 3"/>
          <p:cNvSpPr>
            <a:spLocks noGrp="1"/>
          </p:cNvSpPr>
          <p:nvPr>
            <p:ph type="sldNum" sz="quarter" idx="5"/>
          </p:nvPr>
        </p:nvSpPr>
        <p:spPr bwMode="auto">
          <a:noFill/>
          <a:ln>
            <a:miter lim="800000"/>
            <a:headEnd/>
            <a:tailEnd/>
          </a:ln>
        </p:spPr>
        <p:txBody>
          <a:bodyPr/>
          <a:lstStyle/>
          <a:p>
            <a:fld id="{FC0508D0-24B5-4C5B-A6C4-4854626725B0}" type="slidenum">
              <a:rPr lang="en-US" smtClean="0">
                <a:ea typeface="ＭＳ Ｐゴシック" pitchFamily="-111" charset="-128"/>
              </a:rPr>
              <a:pPr/>
              <a:t>92</a:t>
            </a:fld>
            <a:endParaRPr lang="en-US" smtClean="0">
              <a:ea typeface="ＭＳ Ｐゴシック" pitchFamily="-111" charset="-128"/>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a:lstStyle/>
          <a:p>
            <a:r>
              <a:rPr lang="en-US" smtClean="0">
                <a:ea typeface="ＭＳ Ｐゴシック" pitchFamily="-111" charset="-128"/>
              </a:rPr>
              <a:t>And the last key point from the authors of our test. </a:t>
            </a:r>
          </a:p>
          <a:p>
            <a:r>
              <a:rPr lang="en-US" smtClean="0">
                <a:ea typeface="ＭＳ Ｐゴシック" pitchFamily="-111" charset="-128"/>
              </a:rPr>
              <a:t>This is particularly important because of the different learning styles.  We all know what kind of test we do better on.</a:t>
            </a:r>
          </a:p>
        </p:txBody>
      </p:sp>
      <p:sp>
        <p:nvSpPr>
          <p:cNvPr id="47108" name="Slide Number Placeholder 3"/>
          <p:cNvSpPr>
            <a:spLocks noGrp="1"/>
          </p:cNvSpPr>
          <p:nvPr>
            <p:ph type="sldNum" sz="quarter" idx="5"/>
          </p:nvPr>
        </p:nvSpPr>
        <p:spPr bwMode="auto">
          <a:noFill/>
          <a:ln>
            <a:miter lim="800000"/>
            <a:headEnd/>
            <a:tailEnd/>
          </a:ln>
        </p:spPr>
        <p:txBody>
          <a:bodyPr/>
          <a:lstStyle/>
          <a:p>
            <a:fld id="{6B39EBBE-727B-413B-A6CE-8AE7F34D8484}" type="slidenum">
              <a:rPr lang="en-US" smtClean="0">
                <a:ea typeface="ＭＳ Ｐゴシック" pitchFamily="-111" charset="-128"/>
              </a:rPr>
              <a:pPr/>
              <a:t>93</a:t>
            </a:fld>
            <a:endParaRPr lang="en-US" smtClean="0">
              <a:ea typeface="ＭＳ Ｐゴシック" pitchFamily="-111" charset="-128"/>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a:lstStyle/>
          <a:p>
            <a:r>
              <a:rPr lang="en-US" smtClean="0">
                <a:ea typeface="ＭＳ Ｐゴシック" pitchFamily="-111" charset="-128"/>
              </a:rPr>
              <a:t>Whether we are talking about evaluations, assessments or tests there must be an alignment with the instructional objectives and goals. </a:t>
            </a:r>
          </a:p>
        </p:txBody>
      </p:sp>
      <p:sp>
        <p:nvSpPr>
          <p:cNvPr id="48132" name="Slide Number Placeholder 3"/>
          <p:cNvSpPr>
            <a:spLocks noGrp="1"/>
          </p:cNvSpPr>
          <p:nvPr>
            <p:ph type="sldNum" sz="quarter" idx="5"/>
          </p:nvPr>
        </p:nvSpPr>
        <p:spPr bwMode="auto">
          <a:noFill/>
          <a:ln>
            <a:miter lim="800000"/>
            <a:headEnd/>
            <a:tailEnd/>
          </a:ln>
        </p:spPr>
        <p:txBody>
          <a:bodyPr/>
          <a:lstStyle/>
          <a:p>
            <a:fld id="{8EB2D395-0C36-4895-9834-5D633C16EE75}" type="slidenum">
              <a:rPr lang="en-US" smtClean="0">
                <a:ea typeface="ＭＳ Ｐゴシック" pitchFamily="-111" charset="-128"/>
              </a:rPr>
              <a:pPr/>
              <a:t>94</a:t>
            </a:fld>
            <a:endParaRPr lang="en-US" smtClean="0">
              <a:ea typeface="ＭＳ Ｐゴシック" pitchFamily="-111" charset="-128"/>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a:lstStyle/>
          <a:p>
            <a:r>
              <a:rPr lang="en-US" smtClean="0">
                <a:ea typeface="ＭＳ Ｐゴシック" pitchFamily="-111" charset="-128"/>
              </a:rPr>
              <a:t>We can’t talk about assessments or evaluations without mentioning grades.</a:t>
            </a:r>
          </a:p>
        </p:txBody>
      </p:sp>
      <p:sp>
        <p:nvSpPr>
          <p:cNvPr id="49156" name="Slide Number Placeholder 3"/>
          <p:cNvSpPr>
            <a:spLocks noGrp="1"/>
          </p:cNvSpPr>
          <p:nvPr>
            <p:ph type="sldNum" sz="quarter" idx="5"/>
          </p:nvPr>
        </p:nvSpPr>
        <p:spPr bwMode="auto">
          <a:noFill/>
          <a:ln>
            <a:miter lim="800000"/>
            <a:headEnd/>
            <a:tailEnd/>
          </a:ln>
        </p:spPr>
        <p:txBody>
          <a:bodyPr/>
          <a:lstStyle/>
          <a:p>
            <a:fld id="{EE0BB44A-1FCD-4B1F-ADD5-00E91D21D47F}" type="slidenum">
              <a:rPr lang="en-US" smtClean="0">
                <a:ea typeface="ＭＳ Ｐゴシック" pitchFamily="-111" charset="-128"/>
              </a:rPr>
              <a:pPr/>
              <a:t>95</a:t>
            </a:fld>
            <a:endParaRPr lang="en-US" smtClean="0">
              <a:ea typeface="ＭＳ Ｐゴシック" pitchFamily="-111"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06E9104-7B73-4D54-B0D6-8A559E3E9461}" type="datetimeFigureOut">
              <a:rPr lang="en-US" smtClean="0"/>
              <a:pPr/>
              <a:t>8/22/2012</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42B62A17-DC90-4A52-B1C5-E80224127482}"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6E9104-7B73-4D54-B0D6-8A559E3E9461}" type="datetimeFigureOut">
              <a:rPr lang="en-US" smtClean="0"/>
              <a:pPr/>
              <a:t>8/22/2012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B62A17-DC90-4A52-B1C5-E8022412748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6E9104-7B73-4D54-B0D6-8A559E3E9461}" type="datetimeFigureOut">
              <a:rPr lang="en-US" smtClean="0"/>
              <a:pPr/>
              <a:t>8/22/2012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B62A17-DC90-4A52-B1C5-E80224127482}"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6200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1752600"/>
            <a:ext cx="3733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953000" y="1752600"/>
            <a:ext cx="3733800" cy="4114800"/>
          </a:xfrm>
        </p:spPr>
        <p:txBody>
          <a:bodyPr rtlCol="0">
            <a:normAutofit/>
          </a:bodyPr>
          <a:lstStyle/>
          <a:p>
            <a:pPr lvl="0"/>
            <a:endParaRPr lang="en-US" noProof="0" dirty="0" smtClean="0"/>
          </a:p>
        </p:txBody>
      </p:sp>
      <p:sp>
        <p:nvSpPr>
          <p:cNvPr id="5" name="Rectangle 47"/>
          <p:cNvSpPr>
            <a:spLocks noGrp="1" noChangeArrowheads="1"/>
          </p:cNvSpPr>
          <p:nvPr>
            <p:ph type="dt" sz="half" idx="10"/>
          </p:nvPr>
        </p:nvSpPr>
        <p:spPr/>
        <p:txBody>
          <a:bodyPr/>
          <a:lstStyle>
            <a:lvl1pPr>
              <a:defRPr/>
            </a:lvl1pPr>
          </a:lstStyle>
          <a:p>
            <a:pPr>
              <a:defRPr/>
            </a:pPr>
            <a:endParaRPr lang="en-US"/>
          </a:p>
        </p:txBody>
      </p:sp>
      <p:sp>
        <p:nvSpPr>
          <p:cNvPr id="6" name="Rectangle 48"/>
          <p:cNvSpPr>
            <a:spLocks noGrp="1" noChangeArrowheads="1"/>
          </p:cNvSpPr>
          <p:nvPr>
            <p:ph type="ftr" sz="quarter" idx="11"/>
          </p:nvPr>
        </p:nvSpPr>
        <p:spPr/>
        <p:txBody>
          <a:bodyPr/>
          <a:lstStyle>
            <a:lvl1pPr>
              <a:defRPr/>
            </a:lvl1pPr>
          </a:lstStyle>
          <a:p>
            <a:pPr>
              <a:defRPr/>
            </a:pPr>
            <a:endParaRPr lang="en-US"/>
          </a:p>
        </p:txBody>
      </p:sp>
      <p:sp>
        <p:nvSpPr>
          <p:cNvPr id="7" name="Rectangle 49"/>
          <p:cNvSpPr>
            <a:spLocks noGrp="1" noChangeArrowheads="1"/>
          </p:cNvSpPr>
          <p:nvPr>
            <p:ph type="sldNum" sz="quarter" idx="12"/>
          </p:nvPr>
        </p:nvSpPr>
        <p:spPr/>
        <p:txBody>
          <a:bodyPr/>
          <a:lstStyle>
            <a:lvl1pPr>
              <a:defRPr/>
            </a:lvl1pPr>
          </a:lstStyle>
          <a:p>
            <a:pPr>
              <a:defRPr/>
            </a:pPr>
            <a:fld id="{6EB7520B-5B41-4213-9E9F-24DF54D52FC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6E9104-7B73-4D54-B0D6-8A559E3E9461}" type="datetimeFigureOut">
              <a:rPr lang="en-US" smtClean="0"/>
              <a:pPr/>
              <a:t>8/22/2012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B62A17-DC90-4A52-B1C5-E8022412748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06E9104-7B73-4D54-B0D6-8A559E3E9461}" type="datetimeFigureOut">
              <a:rPr lang="en-US" smtClean="0"/>
              <a:pPr/>
              <a:t>8/22/2012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B62A17-DC90-4A52-B1C5-E80224127482}"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06E9104-7B73-4D54-B0D6-8A559E3E9461}" type="datetimeFigureOut">
              <a:rPr lang="en-US" smtClean="0"/>
              <a:pPr/>
              <a:t>8/22/2012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2B62A17-DC90-4A52-B1C5-E8022412748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06E9104-7B73-4D54-B0D6-8A559E3E9461}" type="datetimeFigureOut">
              <a:rPr lang="en-US" smtClean="0"/>
              <a:pPr/>
              <a:t>8/22/2012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2B62A17-DC90-4A52-B1C5-E8022412748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06E9104-7B73-4D54-B0D6-8A559E3E9461}" type="datetimeFigureOut">
              <a:rPr lang="en-US" smtClean="0"/>
              <a:pPr/>
              <a:t>8/22/2012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2B62A17-DC90-4A52-B1C5-E8022412748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6E9104-7B73-4D54-B0D6-8A559E3E9461}" type="datetimeFigureOut">
              <a:rPr lang="en-US" smtClean="0"/>
              <a:pPr/>
              <a:t>8/22/2012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2B62A17-DC90-4A52-B1C5-E8022412748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06E9104-7B73-4D54-B0D6-8A559E3E9461}" type="datetimeFigureOut">
              <a:rPr lang="en-US" smtClean="0"/>
              <a:pPr/>
              <a:t>8/22/2012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2B62A17-DC90-4A52-B1C5-E8022412748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06E9104-7B73-4D54-B0D6-8A559E3E9461}" type="datetimeFigureOut">
              <a:rPr lang="en-US" smtClean="0"/>
              <a:pPr/>
              <a:t>8/22/2012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42B62A17-DC90-4A52-B1C5-E80224127482}"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06E9104-7B73-4D54-B0D6-8A559E3E9461}" type="datetimeFigureOut">
              <a:rPr lang="en-US" smtClean="0"/>
              <a:pPr/>
              <a:t>8/22/2012</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2B62A17-DC90-4A52-B1C5-E80224127482}"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3200399"/>
          </a:xfrm>
        </p:spPr>
        <p:txBody>
          <a:bodyPr>
            <a:noAutofit/>
          </a:bodyPr>
          <a:lstStyle/>
          <a:p>
            <a:r>
              <a:rPr lang="en-US" sz="7200" i="1" dirty="0" smtClean="0">
                <a:latin typeface="Baskerville Old Face" pitchFamily="18" charset="0"/>
              </a:rPr>
              <a:t>Curriculum and Program Development</a:t>
            </a:r>
            <a:endParaRPr lang="en-US" sz="7200" i="1" dirty="0">
              <a:latin typeface="Baskerville Old Face" pitchFamily="18" charset="0"/>
            </a:endParaRPr>
          </a:p>
        </p:txBody>
      </p:sp>
      <p:sp>
        <p:nvSpPr>
          <p:cNvPr id="6" name="TextBox 5"/>
          <p:cNvSpPr txBox="1"/>
          <p:nvPr/>
        </p:nvSpPr>
        <p:spPr>
          <a:xfrm>
            <a:off x="3276600" y="4419600"/>
            <a:ext cx="4876800" cy="523220"/>
          </a:xfrm>
          <a:prstGeom prst="rect">
            <a:avLst/>
          </a:prstGeom>
          <a:noFill/>
        </p:spPr>
        <p:txBody>
          <a:bodyPr wrap="square" rtlCol="0">
            <a:spAutoFit/>
          </a:bodyPr>
          <a:lstStyle/>
          <a:p>
            <a:pPr algn="r"/>
            <a:r>
              <a:rPr lang="en-US" sz="2800" b="1" dirty="0" smtClean="0">
                <a:solidFill>
                  <a:schemeClr val="bg1"/>
                </a:solidFill>
              </a:rPr>
              <a:t>The Theory</a:t>
            </a:r>
            <a:endParaRPr lang="en-US" sz="2800" b="1"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533400" y="381000"/>
            <a:ext cx="7620000" cy="1143000"/>
          </a:xfrm>
        </p:spPr>
        <p:txBody>
          <a:bodyPr/>
          <a:lstStyle/>
          <a:p>
            <a:pPr eaLnBrk="1" hangingPunct="1">
              <a:defRPr/>
            </a:pPr>
            <a:r>
              <a:rPr lang="en-US" b="1" i="1" dirty="0" smtClean="0">
                <a:solidFill>
                  <a:schemeClr val="accent1">
                    <a:lumMod val="50000"/>
                  </a:schemeClr>
                </a:solidFill>
                <a:effectLst>
                  <a:outerShdw blurRad="38100" dist="38100" dir="2700000" algn="tl">
                    <a:srgbClr val="C0C0C0"/>
                  </a:outerShdw>
                </a:effectLst>
              </a:rPr>
              <a:t>Other significant events</a:t>
            </a:r>
          </a:p>
        </p:txBody>
      </p:sp>
      <p:sp>
        <p:nvSpPr>
          <p:cNvPr id="25603" name="Text Placeholder 2"/>
          <p:cNvSpPr>
            <a:spLocks noGrp="1"/>
          </p:cNvSpPr>
          <p:nvPr>
            <p:ph type="body" sz="half" idx="1"/>
          </p:nvPr>
        </p:nvSpPr>
        <p:spPr/>
        <p:txBody>
          <a:bodyPr/>
          <a:lstStyle/>
          <a:p>
            <a:pPr eaLnBrk="1" hangingPunct="1">
              <a:lnSpc>
                <a:spcPct val="90000"/>
              </a:lnSpc>
            </a:pPr>
            <a:r>
              <a:rPr lang="en-US" b="1" i="1" smtClean="0"/>
              <a:t>Brain research into how we learn.</a:t>
            </a:r>
          </a:p>
          <a:p>
            <a:pPr eaLnBrk="1" hangingPunct="1">
              <a:lnSpc>
                <a:spcPct val="90000"/>
              </a:lnSpc>
            </a:pPr>
            <a:r>
              <a:rPr lang="en-US" b="1" i="1" smtClean="0"/>
              <a:t>Standardized testing</a:t>
            </a:r>
          </a:p>
          <a:p>
            <a:pPr eaLnBrk="1" hangingPunct="1">
              <a:lnSpc>
                <a:spcPct val="90000"/>
              </a:lnSpc>
            </a:pPr>
            <a:r>
              <a:rPr lang="en-US" b="1" i="1" smtClean="0"/>
              <a:t>Legislation like NCLB</a:t>
            </a:r>
          </a:p>
          <a:p>
            <a:pPr eaLnBrk="1" hangingPunct="1">
              <a:lnSpc>
                <a:spcPct val="90000"/>
              </a:lnSpc>
            </a:pPr>
            <a:r>
              <a:rPr lang="en-US" b="1" i="1" smtClean="0"/>
              <a:t>Etc.</a:t>
            </a:r>
          </a:p>
          <a:p>
            <a:pPr eaLnBrk="1" hangingPunct="1">
              <a:lnSpc>
                <a:spcPct val="90000"/>
              </a:lnSpc>
            </a:pPr>
            <a:endParaRPr lang="en-US" smtClean="0"/>
          </a:p>
        </p:txBody>
      </p:sp>
      <p:pic>
        <p:nvPicPr>
          <p:cNvPr id="25604" name="Picture 2" descr="C:\Documents and Settings\Tom Wurth\Local Settings\Temporary Internet Files\Content.IE5\MMPL30PS\MPj04387460000[1].jpg"/>
          <p:cNvPicPr>
            <a:picLocks noGrp="1" noChangeAspect="1" noChangeArrowheads="1"/>
          </p:cNvPicPr>
          <p:nvPr>
            <p:ph type="clipArt" sz="half" idx="2"/>
          </p:nvPr>
        </p:nvPicPr>
        <p:blipFill>
          <a:blip r:embed="rId3" cstate="print"/>
          <a:srcRect/>
          <a:stretch>
            <a:fillRect/>
          </a:stretch>
        </p:blipFill>
        <p:spPr>
          <a:xfrm>
            <a:off x="6705600" y="1981200"/>
            <a:ext cx="2057400" cy="3810000"/>
          </a:xfrm>
          <a:noFill/>
        </p:spPr>
      </p:pic>
      <p:sp>
        <p:nvSpPr>
          <p:cNvPr id="5" name="TextBox 4"/>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353312"/>
          </a:xfrm>
        </p:spPr>
        <p:txBody>
          <a:bodyPr>
            <a:noAutofit/>
          </a:bodyPr>
          <a:lstStyle/>
          <a:p>
            <a:pPr algn="ctr"/>
            <a:r>
              <a:rPr lang="en-US" sz="4800" dirty="0" smtClean="0"/>
              <a:t>The Power of Mindful Learning</a:t>
            </a:r>
            <a:br>
              <a:rPr lang="en-US" sz="4800" dirty="0" smtClean="0"/>
            </a:br>
            <a:r>
              <a:rPr lang="en-US" sz="4800" dirty="0" smtClean="0"/>
              <a:t>Langer, E.J. (1997) </a:t>
            </a:r>
            <a:endParaRPr lang="en-US" sz="4800" dirty="0"/>
          </a:p>
        </p:txBody>
      </p:sp>
      <p:sp>
        <p:nvSpPr>
          <p:cNvPr id="3" name="Content Placeholder 2"/>
          <p:cNvSpPr>
            <a:spLocks noGrp="1"/>
          </p:cNvSpPr>
          <p:nvPr>
            <p:ph idx="1"/>
          </p:nvPr>
        </p:nvSpPr>
        <p:spPr/>
        <p:txBody>
          <a:bodyPr>
            <a:normAutofit fontScale="92500"/>
          </a:bodyPr>
          <a:lstStyle/>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r>
              <a:rPr lang="en-US" dirty="0" smtClean="0"/>
              <a:t>Mindful learning creates new categories; is open to new viewpoints; is aware of more that one perspective</a:t>
            </a:r>
          </a:p>
          <a:p>
            <a:r>
              <a:rPr lang="en-US" dirty="0" smtClean="0"/>
              <a:t>Mindful learning practices sideways learning with looks for patterns, is flexible and looks for the best choice.</a:t>
            </a:r>
            <a:endParaRPr lang="en-US" dirty="0"/>
          </a:p>
        </p:txBody>
      </p:sp>
      <p:pic>
        <p:nvPicPr>
          <p:cNvPr id="2051" name="Picture 3" descr="C:\Program Files\Microsoft Office\MEDIA\CAGCAT10\j0234687.gif"/>
          <p:cNvPicPr>
            <a:picLocks noChangeAspect="1" noChangeArrowheads="1" noCrop="1"/>
          </p:cNvPicPr>
          <p:nvPr/>
        </p:nvPicPr>
        <p:blipFill>
          <a:blip r:embed="rId3"/>
          <a:srcRect/>
          <a:stretch>
            <a:fillRect/>
          </a:stretch>
        </p:blipFill>
        <p:spPr bwMode="auto">
          <a:xfrm>
            <a:off x="3352800" y="2438400"/>
            <a:ext cx="2743200" cy="1676400"/>
          </a:xfrm>
          <a:prstGeom prst="rect">
            <a:avLst/>
          </a:prstGeom>
          <a:noFill/>
        </p:spPr>
      </p:pic>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Mindful Learning and Myths</a:t>
            </a:r>
            <a:endParaRPr lang="en-US" dirty="0"/>
          </a:p>
        </p:txBody>
      </p:sp>
      <p:sp>
        <p:nvSpPr>
          <p:cNvPr id="3" name="Content Placeholder 2"/>
          <p:cNvSpPr>
            <a:spLocks noGrp="1"/>
          </p:cNvSpPr>
          <p:nvPr>
            <p:ph idx="1"/>
          </p:nvPr>
        </p:nvSpPr>
        <p:spPr/>
        <p:txBody>
          <a:bodyPr/>
          <a:lstStyle/>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dirty="0" smtClean="0"/>
              <a:t>	</a:t>
            </a:r>
            <a:r>
              <a:rPr lang="en-US" sz="2400" dirty="0" smtClean="0"/>
              <a:t>Basics must be over learned through drill.</a:t>
            </a:r>
          </a:p>
          <a:p>
            <a:pPr>
              <a:buNone/>
            </a:pPr>
            <a:r>
              <a:rPr lang="en-US" sz="2400" dirty="0" smtClean="0"/>
              <a:t>	Need to pay attention to learn.</a:t>
            </a:r>
          </a:p>
          <a:p>
            <a:pPr>
              <a:buNone/>
            </a:pPr>
            <a:r>
              <a:rPr lang="en-US" sz="2400" dirty="0" smtClean="0"/>
              <a:t>	Gratification must be delayed.</a:t>
            </a:r>
          </a:p>
          <a:p>
            <a:pPr>
              <a:buNone/>
            </a:pPr>
            <a:r>
              <a:rPr lang="en-US" sz="2400" dirty="0" smtClean="0"/>
              <a:t>	Rote memory is the way to learn.</a:t>
            </a:r>
          </a:p>
          <a:p>
            <a:pPr>
              <a:buNone/>
            </a:pPr>
            <a:r>
              <a:rPr lang="en-US" sz="2400" dirty="0" smtClean="0"/>
              <a:t>	There is a right or wrong answer.</a:t>
            </a:r>
            <a:endParaRPr lang="en-US" sz="2400" dirty="0"/>
          </a:p>
        </p:txBody>
      </p:sp>
      <p:pic>
        <p:nvPicPr>
          <p:cNvPr id="3075" name="Picture 3" descr="C:\Documents and Settings\ec590\Local Settings\Temporary Internet Files\Content.IE5\F2GKC6JP\MCBD21300_0000[1].gif"/>
          <p:cNvPicPr>
            <a:picLocks noChangeAspect="1" noChangeArrowheads="1"/>
          </p:cNvPicPr>
          <p:nvPr/>
        </p:nvPicPr>
        <p:blipFill>
          <a:blip r:embed="rId3"/>
          <a:srcRect/>
          <a:stretch>
            <a:fillRect/>
          </a:stretch>
        </p:blipFill>
        <p:spPr bwMode="auto">
          <a:xfrm>
            <a:off x="609600" y="4038600"/>
            <a:ext cx="142875" cy="123825"/>
          </a:xfrm>
          <a:prstGeom prst="rect">
            <a:avLst/>
          </a:prstGeom>
          <a:noFill/>
        </p:spPr>
      </p:pic>
      <p:pic>
        <p:nvPicPr>
          <p:cNvPr id="3076" name="Picture 4" descr="C:\Documents and Settings\ec590\Local Settings\Temporary Internet Files\Content.IE5\F2GKC6JP\MCBD21300_0000[1].gif"/>
          <p:cNvPicPr>
            <a:picLocks noChangeAspect="1" noChangeArrowheads="1"/>
          </p:cNvPicPr>
          <p:nvPr/>
        </p:nvPicPr>
        <p:blipFill>
          <a:blip r:embed="rId3"/>
          <a:srcRect/>
          <a:stretch>
            <a:fillRect/>
          </a:stretch>
        </p:blipFill>
        <p:spPr bwMode="auto">
          <a:xfrm>
            <a:off x="609600" y="4495800"/>
            <a:ext cx="142875" cy="123825"/>
          </a:xfrm>
          <a:prstGeom prst="rect">
            <a:avLst/>
          </a:prstGeom>
          <a:noFill/>
        </p:spPr>
      </p:pic>
      <p:pic>
        <p:nvPicPr>
          <p:cNvPr id="7" name="Picture 4" descr="C:\Documents and Settings\ec590\Local Settings\Temporary Internet Files\Content.IE5\F2GKC6JP\MCBD21300_0000[1].gif"/>
          <p:cNvPicPr>
            <a:picLocks noChangeAspect="1" noChangeArrowheads="1"/>
          </p:cNvPicPr>
          <p:nvPr/>
        </p:nvPicPr>
        <p:blipFill>
          <a:blip r:embed="rId3"/>
          <a:srcRect/>
          <a:stretch>
            <a:fillRect/>
          </a:stretch>
        </p:blipFill>
        <p:spPr bwMode="auto">
          <a:xfrm>
            <a:off x="609600" y="4953000"/>
            <a:ext cx="142875" cy="123825"/>
          </a:xfrm>
          <a:prstGeom prst="rect">
            <a:avLst/>
          </a:prstGeom>
          <a:noFill/>
        </p:spPr>
      </p:pic>
      <p:pic>
        <p:nvPicPr>
          <p:cNvPr id="8" name="Picture 4" descr="C:\Documents and Settings\ec590\Local Settings\Temporary Internet Files\Content.IE5\F2GKC6JP\MCBD21300_0000[1].gif"/>
          <p:cNvPicPr>
            <a:picLocks noChangeAspect="1" noChangeArrowheads="1"/>
          </p:cNvPicPr>
          <p:nvPr/>
        </p:nvPicPr>
        <p:blipFill>
          <a:blip r:embed="rId3"/>
          <a:srcRect/>
          <a:stretch>
            <a:fillRect/>
          </a:stretch>
        </p:blipFill>
        <p:spPr bwMode="auto">
          <a:xfrm>
            <a:off x="609600" y="5334000"/>
            <a:ext cx="142875" cy="123825"/>
          </a:xfrm>
          <a:prstGeom prst="rect">
            <a:avLst/>
          </a:prstGeom>
          <a:noFill/>
        </p:spPr>
      </p:pic>
      <p:pic>
        <p:nvPicPr>
          <p:cNvPr id="3077" name="Picture 5" descr="C:\Documents and Settings\ec590\Local Settings\Temporary Internet Files\Content.IE5\F2GKC6JP\MCBD21300_0000[1].gif"/>
          <p:cNvPicPr>
            <a:picLocks noChangeAspect="1" noChangeArrowheads="1"/>
          </p:cNvPicPr>
          <p:nvPr/>
        </p:nvPicPr>
        <p:blipFill>
          <a:blip r:embed="rId3"/>
          <a:srcRect/>
          <a:stretch>
            <a:fillRect/>
          </a:stretch>
        </p:blipFill>
        <p:spPr bwMode="auto">
          <a:xfrm>
            <a:off x="609600" y="5791200"/>
            <a:ext cx="175846" cy="152400"/>
          </a:xfrm>
          <a:prstGeom prst="rect">
            <a:avLst/>
          </a:prstGeom>
          <a:noFill/>
        </p:spPr>
      </p:pic>
      <p:pic>
        <p:nvPicPr>
          <p:cNvPr id="3078" name="Picture 6" descr="C:\Documents and Settings\ec590\Local Settings\Temporary Internet Files\Content.IE5\26Z6M23E\MCj02925940000[1].wmf"/>
          <p:cNvPicPr>
            <a:picLocks noChangeAspect="1" noChangeArrowheads="1"/>
          </p:cNvPicPr>
          <p:nvPr/>
        </p:nvPicPr>
        <p:blipFill>
          <a:blip r:embed="rId4"/>
          <a:srcRect/>
          <a:stretch>
            <a:fillRect/>
          </a:stretch>
        </p:blipFill>
        <p:spPr bwMode="auto">
          <a:xfrm>
            <a:off x="3886200" y="1981200"/>
            <a:ext cx="1450238" cy="1807769"/>
          </a:xfrm>
          <a:prstGeom prst="rect">
            <a:avLst/>
          </a:prstGeom>
          <a:noFill/>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fontScale="90000"/>
          </a:bodyPr>
          <a:lstStyle/>
          <a:p>
            <a:r>
              <a:rPr lang="en-US" i="1" dirty="0" smtClean="0"/>
              <a:t>An Information Processing System </a:t>
            </a:r>
            <a:endParaRPr lang="en-US" i="1" dirty="0"/>
          </a:p>
        </p:txBody>
      </p:sp>
      <p:pic>
        <p:nvPicPr>
          <p:cNvPr id="8" name="Content Placeholder 7" descr="untitled 1.bmp"/>
          <p:cNvPicPr>
            <a:picLocks noGrp="1" noChangeAspect="1"/>
          </p:cNvPicPr>
          <p:nvPr>
            <p:ph idx="1"/>
          </p:nvPr>
        </p:nvPicPr>
        <p:blipFill>
          <a:blip r:embed="rId3"/>
          <a:stretch>
            <a:fillRect/>
          </a:stretch>
        </p:blipFill>
        <p:spPr>
          <a:xfrm>
            <a:off x="0" y="1447801"/>
            <a:ext cx="9144000" cy="5410200"/>
          </a:xfrm>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Autofit/>
          </a:bodyPr>
          <a:lstStyle/>
          <a:p>
            <a:pPr algn="ctr"/>
            <a:r>
              <a:rPr lang="en-US" sz="2800" b="1" dirty="0" smtClean="0">
                <a:solidFill>
                  <a:srgbClr val="990033"/>
                </a:solidFill>
              </a:rPr>
              <a:t>TWO THINKING STYLES – A COMPARISON CHART</a:t>
            </a:r>
            <a:br>
              <a:rPr lang="en-US" sz="2800" b="1" dirty="0" smtClean="0">
                <a:solidFill>
                  <a:srgbClr val="990033"/>
                </a:solidFill>
              </a:rPr>
            </a:br>
            <a:r>
              <a:rPr lang="en-US" sz="2800" b="1" dirty="0" smtClean="0">
                <a:solidFill>
                  <a:srgbClr val="990033"/>
                </a:solidFill>
              </a:rPr>
              <a:t> by Dann Walker</a:t>
            </a:r>
            <a:endParaRPr lang="en-US" sz="2800" b="1" dirty="0">
              <a:solidFill>
                <a:srgbClr val="990033"/>
              </a:solidFill>
            </a:endParaRPr>
          </a:p>
        </p:txBody>
      </p:sp>
      <p:pic>
        <p:nvPicPr>
          <p:cNvPr id="6" name="Content Placeholder 5" descr="untitled 2.bmp"/>
          <p:cNvPicPr>
            <a:picLocks noGrp="1" noChangeAspect="1"/>
          </p:cNvPicPr>
          <p:nvPr>
            <p:ph idx="1"/>
          </p:nvPr>
        </p:nvPicPr>
        <p:blipFill>
          <a:blip r:embed="rId3"/>
          <a:stretch>
            <a:fillRect/>
          </a:stretch>
        </p:blipFill>
        <p:spPr>
          <a:xfrm>
            <a:off x="304800" y="1547091"/>
            <a:ext cx="8610600" cy="5310909"/>
          </a:xfrm>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609600"/>
          </a:xfrm>
        </p:spPr>
        <p:txBody>
          <a:bodyPr>
            <a:normAutofit fontScale="90000"/>
          </a:bodyPr>
          <a:lstStyle/>
          <a:p>
            <a:pPr algn="ctr"/>
            <a:r>
              <a:rPr lang="en-US" sz="4000" b="1" i="1" dirty="0" smtClean="0">
                <a:latin typeface="Harrington" pitchFamily="82" charset="0"/>
              </a:rPr>
              <a:t>A Creative mind is…</a:t>
            </a:r>
            <a:endParaRPr lang="en-US" sz="4000" b="1" i="1" dirty="0">
              <a:latin typeface="Harrington" pitchFamily="82" charset="0"/>
            </a:endParaRPr>
          </a:p>
        </p:txBody>
      </p:sp>
      <p:sp>
        <p:nvSpPr>
          <p:cNvPr id="3" name="Content Placeholder 2"/>
          <p:cNvSpPr>
            <a:spLocks noGrp="1"/>
          </p:cNvSpPr>
          <p:nvPr>
            <p:ph idx="1"/>
          </p:nvPr>
        </p:nvSpPr>
        <p:spPr>
          <a:xfrm>
            <a:off x="304800" y="838200"/>
            <a:ext cx="8610600" cy="6019800"/>
          </a:xfrm>
        </p:spPr>
        <p:txBody>
          <a:bodyPr>
            <a:normAutofit fontScale="62500" lnSpcReduction="20000"/>
          </a:bodyPr>
          <a:lstStyle/>
          <a:p>
            <a:pPr>
              <a:buNone/>
            </a:pPr>
            <a:r>
              <a:rPr lang="en-US" b="1" dirty="0" smtClean="0">
                <a:latin typeface="Harrington" pitchFamily="82" charset="0"/>
              </a:rPr>
              <a:t>Playfool:   </a:t>
            </a:r>
            <a:r>
              <a:rPr lang="en-US" sz="2400" dirty="0" smtClean="0"/>
              <a:t>Playing with Ideas like a Child with Blocks (Child</a:t>
            </a:r>
            <a:r>
              <a:rPr lang="en-US" sz="2400" i="1" dirty="0" smtClean="0"/>
              <a:t>like </a:t>
            </a:r>
            <a:r>
              <a:rPr lang="en-US" sz="2400" dirty="0" smtClean="0"/>
              <a:t>Not Child</a:t>
            </a:r>
            <a:r>
              <a:rPr lang="en-US" sz="2400" i="1" dirty="0" smtClean="0"/>
              <a:t>ish</a:t>
            </a:r>
            <a:r>
              <a:rPr lang="en-US" sz="2400" dirty="0" smtClean="0"/>
              <a:t>)</a:t>
            </a:r>
          </a:p>
          <a:p>
            <a:pPr>
              <a:buNone/>
            </a:pPr>
            <a:r>
              <a:rPr lang="en-US" dirty="0" smtClean="0"/>
              <a:t>	</a:t>
            </a:r>
            <a:r>
              <a:rPr lang="en-US" sz="2200" b="1" i="1" dirty="0" smtClean="0"/>
              <a:t>Spontaneous</a:t>
            </a:r>
            <a:r>
              <a:rPr lang="en-US" sz="1900" b="1" i="1" dirty="0" smtClean="0"/>
              <a:t> </a:t>
            </a:r>
            <a:r>
              <a:rPr lang="en-US" sz="1600" dirty="0" smtClean="0"/>
              <a:t>      </a:t>
            </a:r>
            <a:r>
              <a:rPr lang="en-US" sz="2100" dirty="0" smtClean="0"/>
              <a:t>Enthusiastic, expressive, aware of the present.</a:t>
            </a:r>
          </a:p>
          <a:p>
            <a:pPr>
              <a:buNone/>
            </a:pPr>
            <a:r>
              <a:rPr lang="en-US" sz="2100" dirty="0" smtClean="0"/>
              <a:t>		Able to enjoy not just the final product, but the process!</a:t>
            </a:r>
          </a:p>
          <a:p>
            <a:pPr>
              <a:buNone/>
            </a:pPr>
            <a:r>
              <a:rPr lang="en-US" dirty="0" smtClean="0"/>
              <a:t>	</a:t>
            </a:r>
            <a:r>
              <a:rPr lang="en-US" sz="2200" b="1" i="1" dirty="0" smtClean="0"/>
              <a:t>Curious    </a:t>
            </a:r>
            <a:r>
              <a:rPr lang="en-US" sz="1900" b="1" i="1" dirty="0" smtClean="0"/>
              <a:t>    </a:t>
            </a:r>
            <a:r>
              <a:rPr lang="en-US" sz="2100" dirty="0" smtClean="0"/>
              <a:t>Interested, intrigued by things, an explorer of ideas:</a:t>
            </a:r>
          </a:p>
          <a:p>
            <a:pPr>
              <a:buNone/>
            </a:pPr>
            <a:r>
              <a:rPr lang="en-US" sz="2100" dirty="0" smtClean="0"/>
              <a:t>		Inclined to Wonder--Wanting to know how thing work.</a:t>
            </a:r>
          </a:p>
          <a:p>
            <a:pPr>
              <a:buNone/>
            </a:pPr>
            <a:r>
              <a:rPr lang="en-US" sz="2100" dirty="0" smtClean="0"/>
              <a:t>		Inclined to Wonder -- Attracted to a variety of things .</a:t>
            </a:r>
          </a:p>
          <a:p>
            <a:pPr>
              <a:buNone/>
            </a:pPr>
            <a:r>
              <a:rPr lang="en-US" dirty="0" smtClean="0"/>
              <a:t>	</a:t>
            </a:r>
            <a:r>
              <a:rPr lang="en-US" sz="2200" b="1" i="1" dirty="0" smtClean="0"/>
              <a:t>RomuH gnisneS       </a:t>
            </a:r>
            <a:r>
              <a:rPr lang="en-US" sz="2100" dirty="0" smtClean="0"/>
              <a:t>Whimsical, fun-loving, able to laugh, finding humor in things</a:t>
            </a:r>
            <a:r>
              <a:rPr lang="en-US" sz="1600" dirty="0" smtClean="0"/>
              <a:t>.</a:t>
            </a:r>
          </a:p>
          <a:p>
            <a:pPr>
              <a:buNone/>
            </a:pPr>
            <a:r>
              <a:rPr lang="en-US" dirty="0" smtClean="0"/>
              <a:t>	</a:t>
            </a:r>
            <a:r>
              <a:rPr lang="en-US" sz="2200" b="1" i="1" dirty="0" smtClean="0"/>
              <a:t>Arranging </a:t>
            </a:r>
            <a:r>
              <a:rPr lang="en-US" dirty="0" smtClean="0"/>
              <a:t>     </a:t>
            </a:r>
            <a:r>
              <a:rPr lang="en-US" sz="2100" dirty="0" smtClean="0"/>
              <a:t>Building, generating order, creating new relationships among things.</a:t>
            </a:r>
          </a:p>
          <a:p>
            <a:pPr>
              <a:buNone/>
            </a:pPr>
            <a:r>
              <a:rPr lang="en-US" dirty="0" smtClean="0"/>
              <a:t>	</a:t>
            </a:r>
            <a:r>
              <a:rPr lang="en-US" sz="2200" b="1" i="1" dirty="0" smtClean="0"/>
              <a:t>Maginative  </a:t>
            </a:r>
            <a:r>
              <a:rPr lang="en-US" dirty="0" smtClean="0"/>
              <a:t>   </a:t>
            </a:r>
            <a:r>
              <a:rPr lang="en-US" sz="2100" dirty="0" smtClean="0"/>
              <a:t>Able to pretend, to “make believe”, to enjoy fantasy and enchantment</a:t>
            </a:r>
            <a:r>
              <a:rPr lang="en-US" sz="1600" dirty="0" smtClean="0"/>
              <a:t>.</a:t>
            </a:r>
          </a:p>
          <a:p>
            <a:pPr>
              <a:buNone/>
            </a:pPr>
            <a:endParaRPr lang="en-US" sz="1800" dirty="0" smtClean="0"/>
          </a:p>
          <a:p>
            <a:pPr>
              <a:buNone/>
            </a:pPr>
            <a:r>
              <a:rPr lang="en-US" b="1" dirty="0" smtClean="0">
                <a:latin typeface="Harrington" pitchFamily="82" charset="0"/>
              </a:rPr>
              <a:t>Progressive: </a:t>
            </a:r>
            <a:r>
              <a:rPr lang="en-US" sz="2400" dirty="0" smtClean="0"/>
              <a:t>Producing a Prodigious Portion of “Preposterous” Ideas</a:t>
            </a:r>
          </a:p>
          <a:p>
            <a:pPr>
              <a:buNone/>
            </a:pPr>
            <a:r>
              <a:rPr lang="en-US" sz="1800" dirty="0" smtClean="0"/>
              <a:t>	</a:t>
            </a:r>
            <a:r>
              <a:rPr lang="en-US" sz="2100" b="1" dirty="0" smtClean="0"/>
              <a:t>Fluent </a:t>
            </a:r>
            <a:r>
              <a:rPr lang="en-US" sz="2100" dirty="0" smtClean="0"/>
              <a:t>- Flowing ideas freely, producing plenty of possibilities.</a:t>
            </a:r>
          </a:p>
          <a:p>
            <a:pPr>
              <a:buNone/>
            </a:pPr>
            <a:r>
              <a:rPr lang="en-US" sz="2100" dirty="0" smtClean="0"/>
              <a:t>		Aware of alternatives and able to generate a large quantity of options.</a:t>
            </a:r>
          </a:p>
          <a:p>
            <a:pPr>
              <a:buNone/>
            </a:pPr>
            <a:r>
              <a:rPr lang="en-US" sz="2100" dirty="0" smtClean="0"/>
              <a:t>	</a:t>
            </a:r>
            <a:r>
              <a:rPr lang="en-US" sz="2100" b="1" dirty="0" smtClean="0"/>
              <a:t>Flexible </a:t>
            </a:r>
            <a:r>
              <a:rPr lang="en-US" sz="2100" dirty="0" smtClean="0"/>
              <a:t>– Open-minded, adaptive, ambiguity-tolerant, and risk-taking.</a:t>
            </a:r>
          </a:p>
          <a:p>
            <a:pPr>
              <a:buNone/>
            </a:pPr>
            <a:r>
              <a:rPr lang="en-US" sz="2100" dirty="0" smtClean="0"/>
              <a:t>		First learning how to follow the rules, then learning when to break them.</a:t>
            </a:r>
          </a:p>
          <a:p>
            <a:pPr>
              <a:buNone/>
            </a:pPr>
            <a:endParaRPr lang="en-US" sz="1800" dirty="0" smtClean="0"/>
          </a:p>
          <a:p>
            <a:pPr>
              <a:buNone/>
            </a:pPr>
            <a:r>
              <a:rPr lang="en-US" b="1" dirty="0" smtClean="0">
                <a:latin typeface="Harrington" pitchFamily="82" charset="0"/>
              </a:rPr>
              <a:t>Proactive:</a:t>
            </a:r>
            <a:r>
              <a:rPr lang="en-US" b="1" dirty="0" smtClean="0"/>
              <a:t> </a:t>
            </a:r>
            <a:r>
              <a:rPr lang="en-US" sz="2400" dirty="0" smtClean="0"/>
              <a:t>Projecting and Persistently Pursuing Goals</a:t>
            </a:r>
          </a:p>
          <a:p>
            <a:pPr>
              <a:buNone/>
            </a:pPr>
            <a:r>
              <a:rPr lang="en-US" sz="1800" dirty="0" smtClean="0"/>
              <a:t>	</a:t>
            </a:r>
            <a:r>
              <a:rPr lang="en-US" sz="2100" dirty="0" smtClean="0"/>
              <a:t>Planning – Setting goals, sowing the seeds, organizing the effort.</a:t>
            </a:r>
          </a:p>
          <a:p>
            <a:pPr>
              <a:buNone/>
            </a:pPr>
            <a:r>
              <a:rPr lang="en-US" sz="2100" dirty="0" smtClean="0"/>
              <a:t>	Preserving – Keeping track of plans and results, documenting ideas.</a:t>
            </a:r>
          </a:p>
          <a:p>
            <a:pPr>
              <a:buNone/>
            </a:pPr>
            <a:r>
              <a:rPr lang="en-US" sz="2100" dirty="0" smtClean="0"/>
              <a:t>	Persevering – Believing in one’s self and ideas, tenaciously pursuing the dream.</a:t>
            </a:r>
          </a:p>
          <a:p>
            <a:pPr>
              <a:buNone/>
            </a:pPr>
            <a:endParaRPr lang="en-US" sz="1800" dirty="0" smtClean="0"/>
          </a:p>
          <a:p>
            <a:pPr>
              <a:buNone/>
            </a:pPr>
            <a:r>
              <a:rPr lang="en-US" sz="1800" dirty="0" smtClean="0"/>
              <a:t>Periodically </a:t>
            </a:r>
            <a:r>
              <a:rPr lang="en-US" b="1" dirty="0" smtClean="0">
                <a:latin typeface="Harrington" pitchFamily="82" charset="0"/>
              </a:rPr>
              <a:t>Passive: </a:t>
            </a:r>
            <a:r>
              <a:rPr lang="en-US" sz="2400" dirty="0" smtClean="0"/>
              <a:t>Purposely Practicing Peaceful Pausing and Patient Postponing</a:t>
            </a:r>
          </a:p>
          <a:p>
            <a:pPr>
              <a:buNone/>
            </a:pPr>
            <a:endParaRPr lang="en-US" sz="1800" dirty="0" smtClean="0"/>
          </a:p>
          <a:p>
            <a:pPr>
              <a:buNone/>
            </a:pPr>
            <a:r>
              <a:rPr lang="en-US" sz="1800" dirty="0" smtClean="0"/>
              <a:t>	</a:t>
            </a:r>
            <a:r>
              <a:rPr lang="en-US" sz="2200" b="1" dirty="0" smtClean="0"/>
              <a:t>Intuitive</a:t>
            </a:r>
            <a:r>
              <a:rPr lang="en-US" sz="1800" dirty="0" smtClean="0"/>
              <a:t> </a:t>
            </a:r>
            <a:r>
              <a:rPr lang="en-US" sz="2100" dirty="0" smtClean="0"/>
              <a:t>– Drawing on experience, supplementing rational thinking by trusting one’s inner feeling.</a:t>
            </a:r>
          </a:p>
          <a:p>
            <a:pPr>
              <a:buNone/>
            </a:pPr>
            <a:r>
              <a:rPr lang="en-US" sz="1800" dirty="0" smtClean="0"/>
              <a:t>	</a:t>
            </a:r>
            <a:r>
              <a:rPr lang="en-US" sz="2200" b="1" dirty="0" smtClean="0"/>
              <a:t>Incubating</a:t>
            </a:r>
            <a:r>
              <a:rPr lang="en-US" sz="1800" b="1" dirty="0" smtClean="0"/>
              <a:t> </a:t>
            </a:r>
            <a:r>
              <a:rPr lang="en-US" sz="1800" dirty="0" smtClean="0"/>
              <a:t>– </a:t>
            </a:r>
            <a:r>
              <a:rPr lang="en-US" sz="2100" dirty="0" smtClean="0"/>
              <a:t>Waiting for the flash of illumination, putting it on the back burner, mulling it over, sleeping on it, etc.</a:t>
            </a:r>
          </a:p>
          <a:p>
            <a:pPr>
              <a:buNone/>
            </a:pPr>
            <a:r>
              <a:rPr lang="en-US" sz="1800" dirty="0" smtClean="0"/>
              <a:t>	</a:t>
            </a:r>
            <a:r>
              <a:rPr lang="en-US" sz="2200" dirty="0" smtClean="0"/>
              <a:t>           </a:t>
            </a:r>
            <a:r>
              <a:rPr lang="en-US" sz="2200" i="1" dirty="0" smtClean="0"/>
              <a:t>Serendipity</a:t>
            </a:r>
            <a:r>
              <a:rPr lang="en-US" sz="1800" i="1" dirty="0" smtClean="0"/>
              <a:t>: </a:t>
            </a:r>
            <a:r>
              <a:rPr lang="en-US" sz="2100" dirty="0" smtClean="0"/>
              <a:t>Those wonderful surprises out of the blue almost always follow a great deal of hard work.</a:t>
            </a:r>
          </a:p>
          <a:p>
            <a:pPr>
              <a:buNone/>
            </a:pPr>
            <a:r>
              <a:rPr lang="en-US" sz="1800" dirty="0" smtClean="0"/>
              <a:t>	</a:t>
            </a:r>
            <a:r>
              <a:rPr lang="en-US" sz="2200" b="1" dirty="0" smtClean="0"/>
              <a:t>Inscrutably Inspired </a:t>
            </a:r>
            <a:r>
              <a:rPr lang="en-US" sz="2100" dirty="0" smtClean="0"/>
              <a:t>(At least in certain cases) – The intangible spark of genius is difficult to analyze.</a:t>
            </a:r>
            <a:endParaRPr lang="en-US" sz="2100" dirty="0"/>
          </a:p>
        </p:txBody>
      </p:sp>
      <p:pic>
        <p:nvPicPr>
          <p:cNvPr id="1026" name="Picture 2" descr="C:\Program Files\Microsoft Office\MEDIA\OFFICE12\Bullets\BD21298_.gif"/>
          <p:cNvPicPr>
            <a:picLocks noChangeAspect="1" noChangeArrowheads="1"/>
          </p:cNvPicPr>
          <p:nvPr/>
        </p:nvPicPr>
        <p:blipFill>
          <a:blip r:embed="rId3"/>
          <a:srcRect/>
          <a:stretch>
            <a:fillRect/>
          </a:stretch>
        </p:blipFill>
        <p:spPr bwMode="auto">
          <a:xfrm>
            <a:off x="1828800" y="1143000"/>
            <a:ext cx="152400" cy="152400"/>
          </a:xfrm>
          <a:prstGeom prst="rect">
            <a:avLst/>
          </a:prstGeom>
          <a:noFill/>
        </p:spPr>
      </p:pic>
      <p:pic>
        <p:nvPicPr>
          <p:cNvPr id="7" name="Picture 2" descr="C:\Program Files\Microsoft Office\MEDIA\OFFICE12\Bullets\BD21298_.gif"/>
          <p:cNvPicPr>
            <a:picLocks noChangeAspect="1" noChangeArrowheads="1"/>
          </p:cNvPicPr>
          <p:nvPr/>
        </p:nvPicPr>
        <p:blipFill>
          <a:blip r:embed="rId3"/>
          <a:srcRect/>
          <a:stretch>
            <a:fillRect/>
          </a:stretch>
        </p:blipFill>
        <p:spPr bwMode="auto">
          <a:xfrm>
            <a:off x="1447800" y="1600200"/>
            <a:ext cx="152400" cy="152400"/>
          </a:xfrm>
          <a:prstGeom prst="rect">
            <a:avLst/>
          </a:prstGeom>
          <a:noFill/>
        </p:spPr>
      </p:pic>
      <p:pic>
        <p:nvPicPr>
          <p:cNvPr id="8" name="Picture 2" descr="C:\Program Files\Microsoft Office\MEDIA\OFFICE12\Bullets\BD21298_.gif"/>
          <p:cNvPicPr>
            <a:picLocks noChangeAspect="1" noChangeArrowheads="1"/>
          </p:cNvPicPr>
          <p:nvPr/>
        </p:nvPicPr>
        <p:blipFill>
          <a:blip r:embed="rId3"/>
          <a:srcRect/>
          <a:stretch>
            <a:fillRect/>
          </a:stretch>
        </p:blipFill>
        <p:spPr bwMode="auto">
          <a:xfrm flipH="1">
            <a:off x="2057400" y="2209800"/>
            <a:ext cx="152400" cy="152400"/>
          </a:xfrm>
          <a:prstGeom prst="rect">
            <a:avLst/>
          </a:prstGeom>
          <a:noFill/>
        </p:spPr>
      </p:pic>
      <p:pic>
        <p:nvPicPr>
          <p:cNvPr id="9" name="Picture 2" descr="C:\Program Files\Microsoft Office\MEDIA\OFFICE12\Bullets\BD21298_.gif"/>
          <p:cNvPicPr>
            <a:picLocks noChangeAspect="1" noChangeArrowheads="1"/>
          </p:cNvPicPr>
          <p:nvPr/>
        </p:nvPicPr>
        <p:blipFill>
          <a:blip r:embed="rId3"/>
          <a:srcRect/>
          <a:stretch>
            <a:fillRect/>
          </a:stretch>
        </p:blipFill>
        <p:spPr bwMode="auto">
          <a:xfrm>
            <a:off x="1600200" y="2438400"/>
            <a:ext cx="152400" cy="152400"/>
          </a:xfrm>
          <a:prstGeom prst="rect">
            <a:avLst/>
          </a:prstGeom>
          <a:noFill/>
        </p:spPr>
      </p:pic>
      <p:pic>
        <p:nvPicPr>
          <p:cNvPr id="10" name="Picture 2" descr="C:\Program Files\Microsoft Office\MEDIA\OFFICE12\Bullets\BD21298_.gif"/>
          <p:cNvPicPr>
            <a:picLocks noChangeAspect="1" noChangeArrowheads="1"/>
          </p:cNvPicPr>
          <p:nvPr/>
        </p:nvPicPr>
        <p:blipFill>
          <a:blip r:embed="rId3"/>
          <a:srcRect/>
          <a:stretch>
            <a:fillRect/>
          </a:stretch>
        </p:blipFill>
        <p:spPr bwMode="auto">
          <a:xfrm>
            <a:off x="1676400" y="2743200"/>
            <a:ext cx="152400" cy="152400"/>
          </a:xfrm>
          <a:prstGeom prst="rect">
            <a:avLst/>
          </a:prstGeom>
          <a:noFill/>
        </p:spPr>
      </p:pic>
      <p:pic>
        <p:nvPicPr>
          <p:cNvPr id="1028" name="Picture 4" descr="C:\Documents and Settings\ec590\Local Settings\Temporary Internet Files\Content.IE5\26Z6M23E\MMj02836340000[1].gif"/>
          <p:cNvPicPr>
            <a:picLocks noChangeAspect="1" noChangeArrowheads="1" noCrop="1"/>
          </p:cNvPicPr>
          <p:nvPr/>
        </p:nvPicPr>
        <p:blipFill>
          <a:blip r:embed="rId4"/>
          <a:srcRect/>
          <a:stretch>
            <a:fillRect/>
          </a:stretch>
        </p:blipFill>
        <p:spPr bwMode="auto">
          <a:xfrm rot="1043026">
            <a:off x="6804722" y="1820100"/>
            <a:ext cx="1876177" cy="308298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pPr algn="ctr"/>
            <a:r>
              <a:rPr lang="en-US" dirty="0" smtClean="0">
                <a:latin typeface="Harrington" pitchFamily="82" charset="0"/>
              </a:rPr>
              <a:t>The Cycle of Learning </a:t>
            </a:r>
            <a:endParaRPr lang="en-US" dirty="0">
              <a:latin typeface="Harrington" pitchFamily="82" charset="0"/>
            </a:endParaRPr>
          </a:p>
        </p:txBody>
      </p:sp>
      <p:pic>
        <p:nvPicPr>
          <p:cNvPr id="4" name="Content Placeholder 3" descr="untitled 3.bmp"/>
          <p:cNvPicPr>
            <a:picLocks noGrp="1" noChangeAspect="1"/>
          </p:cNvPicPr>
          <p:nvPr>
            <p:ph idx="1"/>
          </p:nvPr>
        </p:nvPicPr>
        <p:blipFill>
          <a:blip r:embed="rId3"/>
          <a:stretch>
            <a:fillRect/>
          </a:stretch>
        </p:blipFill>
        <p:spPr>
          <a:xfrm>
            <a:off x="609600" y="1447800"/>
            <a:ext cx="8001000" cy="5257800"/>
          </a:xfrm>
        </p:spPr>
      </p:pic>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a:bodyPr>
          <a:lstStyle/>
          <a:p>
            <a:pPr algn="ctr"/>
            <a:r>
              <a:rPr lang="en-US" sz="4000" dirty="0" smtClean="0">
                <a:latin typeface="Engravers MT" pitchFamily="18" charset="0"/>
              </a:rPr>
              <a:t>The adult learner</a:t>
            </a:r>
            <a:endParaRPr lang="en-US" sz="4000" dirty="0">
              <a:latin typeface="Engravers MT" pitchFamily="18" charset="0"/>
            </a:endParaRPr>
          </a:p>
        </p:txBody>
      </p:sp>
      <p:sp>
        <p:nvSpPr>
          <p:cNvPr id="3" name="Content Placeholder 2"/>
          <p:cNvSpPr>
            <a:spLocks noGrp="1"/>
          </p:cNvSpPr>
          <p:nvPr>
            <p:ph idx="1"/>
          </p:nvPr>
        </p:nvSpPr>
        <p:spPr>
          <a:xfrm>
            <a:off x="457200" y="1600200"/>
            <a:ext cx="8229600" cy="4724400"/>
          </a:xfrm>
        </p:spPr>
        <p:txBody>
          <a:bodyPr>
            <a:normAutofit fontScale="85000" lnSpcReduction="20000"/>
          </a:bodyPr>
          <a:lstStyle/>
          <a:p>
            <a:pPr marL="514350" indent="-514350">
              <a:buAutoNum type="arabicPeriod"/>
            </a:pPr>
            <a:r>
              <a:rPr lang="en-US" b="1" dirty="0" smtClean="0"/>
              <a:t>The adult learner is self-directing.</a:t>
            </a:r>
          </a:p>
          <a:p>
            <a:pPr marL="514350" indent="-514350">
              <a:buAutoNum type="arabicPeriod"/>
            </a:pPr>
            <a:endParaRPr lang="en-US" b="1" dirty="0" smtClean="0"/>
          </a:p>
          <a:p>
            <a:pPr marL="514350" indent="-514350">
              <a:buAutoNum type="arabicPeriod"/>
            </a:pPr>
            <a:r>
              <a:rPr lang="en-US" b="1" dirty="0" smtClean="0"/>
              <a:t>The adult learner enters the educational environment with more life experience and a greater variety of life experience.</a:t>
            </a:r>
          </a:p>
          <a:p>
            <a:pPr marL="514350" indent="-514350">
              <a:buAutoNum type="arabicPeriod"/>
            </a:pPr>
            <a:endParaRPr lang="en-US" b="1" dirty="0" smtClean="0"/>
          </a:p>
          <a:p>
            <a:pPr marL="514350" indent="-514350">
              <a:buAutoNum type="arabicPeriod"/>
            </a:pPr>
            <a:r>
              <a:rPr lang="en-US" b="1" dirty="0" smtClean="0"/>
              <a:t>The adult learner is ready to learn when there is a need to know something in order to perform more effectively in some aspect of life.</a:t>
            </a:r>
          </a:p>
          <a:p>
            <a:pPr marL="514350" indent="-514350">
              <a:buAutoNum type="arabicPeriod"/>
            </a:pPr>
            <a:endParaRPr lang="en-US" b="1" dirty="0" smtClean="0"/>
          </a:p>
          <a:p>
            <a:pPr marL="514350" indent="-514350">
              <a:buAutoNum type="arabicPeriod"/>
            </a:pPr>
            <a:r>
              <a:rPr lang="en-US" b="1" dirty="0" smtClean="0"/>
              <a:t>The adult learner enters an educational activity with a life-centered, task-centered, or problem-centered orientation.</a:t>
            </a:r>
          </a:p>
          <a:p>
            <a:pPr marL="514350" indent="-514350">
              <a:buAutoNum type="arabicPeriod"/>
            </a:pPr>
            <a:endParaRPr lang="en-US" b="1" dirty="0" smtClean="0"/>
          </a:p>
          <a:p>
            <a:pPr marL="514350" indent="-514350">
              <a:buAutoNum type="arabicPeriod"/>
            </a:pPr>
            <a:r>
              <a:rPr lang="en-US" b="1" dirty="0" smtClean="0"/>
              <a:t>The adult learner is primarily internally motivated.</a:t>
            </a:r>
            <a:endParaRPr lang="en-US" b="1"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0"/>
            <a:ext cx="8610600" cy="914400"/>
          </a:xfrm>
        </p:spPr>
        <p:txBody>
          <a:bodyPr>
            <a:normAutofit fontScale="90000"/>
          </a:bodyPr>
          <a:lstStyle/>
          <a:p>
            <a:pPr algn="ctr"/>
            <a:r>
              <a:rPr lang="en-US" sz="3100" dirty="0" smtClean="0">
                <a:latin typeface="Engravers MT" pitchFamily="18" charset="0"/>
              </a:rPr>
              <a:t>Conditions for adult learning </a:t>
            </a:r>
            <a:br>
              <a:rPr lang="en-US" sz="3100" dirty="0" smtClean="0">
                <a:latin typeface="Engravers MT" pitchFamily="18" charset="0"/>
              </a:rPr>
            </a:br>
            <a:r>
              <a:rPr lang="en-US" sz="3100" dirty="0" smtClean="0">
                <a:latin typeface="Engravers MT" pitchFamily="18" charset="0"/>
              </a:rPr>
              <a:t>and principles of teaching</a:t>
            </a:r>
            <a:endParaRPr lang="en-US" sz="3100" dirty="0">
              <a:latin typeface="Engravers MT" pitchFamily="18" charset="0"/>
            </a:endParaRPr>
          </a:p>
        </p:txBody>
      </p:sp>
      <p:sp>
        <p:nvSpPr>
          <p:cNvPr id="3" name="Text Placeholder 2"/>
          <p:cNvSpPr>
            <a:spLocks noGrp="1"/>
          </p:cNvSpPr>
          <p:nvPr>
            <p:ph type="body" idx="1"/>
          </p:nvPr>
        </p:nvSpPr>
        <p:spPr>
          <a:xfrm>
            <a:off x="228600" y="1600200"/>
            <a:ext cx="4343400" cy="533400"/>
          </a:xfrm>
        </p:spPr>
        <p:txBody>
          <a:bodyPr/>
          <a:lstStyle/>
          <a:p>
            <a:pPr algn="ctr"/>
            <a:r>
              <a:rPr lang="en-US" dirty="0" smtClean="0"/>
              <a:t>Conditions of Adult Learning</a:t>
            </a:r>
            <a:endParaRPr lang="en-US" dirty="0"/>
          </a:p>
        </p:txBody>
      </p:sp>
      <p:sp>
        <p:nvSpPr>
          <p:cNvPr id="4" name="Text Placeholder 3"/>
          <p:cNvSpPr>
            <a:spLocks noGrp="1"/>
          </p:cNvSpPr>
          <p:nvPr>
            <p:ph type="body" sz="half" idx="3"/>
          </p:nvPr>
        </p:nvSpPr>
        <p:spPr>
          <a:xfrm>
            <a:off x="4648200" y="1600200"/>
            <a:ext cx="4041775" cy="533399"/>
          </a:xfrm>
        </p:spPr>
        <p:txBody>
          <a:bodyPr/>
          <a:lstStyle/>
          <a:p>
            <a:pPr algn="ctr"/>
            <a:r>
              <a:rPr lang="en-US" dirty="0" smtClean="0"/>
              <a:t>Principles of Teaching</a:t>
            </a:r>
            <a:endParaRPr lang="en-US" dirty="0"/>
          </a:p>
        </p:txBody>
      </p:sp>
      <p:sp>
        <p:nvSpPr>
          <p:cNvPr id="5" name="Content Placeholder 4"/>
          <p:cNvSpPr>
            <a:spLocks noGrp="1"/>
          </p:cNvSpPr>
          <p:nvPr>
            <p:ph sz="quarter" idx="2"/>
          </p:nvPr>
        </p:nvSpPr>
        <p:spPr>
          <a:xfrm>
            <a:off x="457200" y="2133600"/>
            <a:ext cx="4040188" cy="3998120"/>
          </a:xfrm>
        </p:spPr>
        <p:txBody>
          <a:bodyPr>
            <a:normAutofit fontScale="70000" lnSpcReduction="20000"/>
          </a:bodyPr>
          <a:lstStyle/>
          <a:p>
            <a:r>
              <a:rPr lang="en-US" dirty="0" smtClean="0"/>
              <a:t>Learners feel a need to learn</a:t>
            </a:r>
          </a:p>
          <a:p>
            <a:endParaRPr lang="en-US" dirty="0" smtClean="0"/>
          </a:p>
          <a:p>
            <a:r>
              <a:rPr lang="en-US" dirty="0" smtClean="0"/>
              <a:t>The learning environment is physically &amp; interpersonally comfortable</a:t>
            </a:r>
          </a:p>
          <a:p>
            <a:endParaRPr lang="en-US" dirty="0" smtClean="0"/>
          </a:p>
          <a:p>
            <a:r>
              <a:rPr lang="en-US" dirty="0" smtClean="0"/>
              <a:t>The goals of the learning experience are compatible with the learners’ goals</a:t>
            </a:r>
          </a:p>
          <a:p>
            <a:endParaRPr lang="en-US" dirty="0" smtClean="0"/>
          </a:p>
          <a:p>
            <a:r>
              <a:rPr lang="en-US" dirty="0" smtClean="0"/>
              <a:t>Learners participate actively in the learning process</a:t>
            </a:r>
          </a:p>
          <a:p>
            <a:endParaRPr lang="en-US" dirty="0" smtClean="0"/>
          </a:p>
          <a:p>
            <a:r>
              <a:rPr lang="en-US" dirty="0" smtClean="0"/>
              <a:t>The learners’ past experience is utilized</a:t>
            </a:r>
          </a:p>
          <a:p>
            <a:endParaRPr lang="en-US" dirty="0" smtClean="0"/>
          </a:p>
          <a:p>
            <a:r>
              <a:rPr lang="en-US" dirty="0" smtClean="0"/>
              <a:t>Learners have a sense of progress towards their goals</a:t>
            </a:r>
          </a:p>
        </p:txBody>
      </p:sp>
      <p:sp>
        <p:nvSpPr>
          <p:cNvPr id="6" name="Content Placeholder 5"/>
          <p:cNvSpPr>
            <a:spLocks noGrp="1"/>
          </p:cNvSpPr>
          <p:nvPr>
            <p:ph sz="quarter" idx="4"/>
          </p:nvPr>
        </p:nvSpPr>
        <p:spPr>
          <a:xfrm>
            <a:off x="4648200" y="1981200"/>
            <a:ext cx="4041775" cy="3998120"/>
          </a:xfrm>
        </p:spPr>
        <p:txBody>
          <a:bodyPr>
            <a:noAutofit/>
          </a:bodyPr>
          <a:lstStyle/>
          <a:p>
            <a:pPr>
              <a:buNone/>
            </a:pPr>
            <a:r>
              <a:rPr lang="en-US" sz="1500" dirty="0" smtClean="0"/>
              <a:t>The teacher:</a:t>
            </a:r>
          </a:p>
          <a:p>
            <a:pPr>
              <a:buNone/>
            </a:pPr>
            <a:endParaRPr lang="en-US" sz="1400" dirty="0" smtClean="0"/>
          </a:p>
          <a:p>
            <a:r>
              <a:rPr lang="en-US" sz="1500" dirty="0" smtClean="0"/>
              <a:t>Helps students recognize need to learn</a:t>
            </a:r>
          </a:p>
          <a:p>
            <a:r>
              <a:rPr lang="en-US" sz="1500" dirty="0" smtClean="0"/>
              <a:t>Helps students set personal learning goals</a:t>
            </a:r>
          </a:p>
          <a:p>
            <a:r>
              <a:rPr lang="en-US" sz="1500" dirty="0" smtClean="0"/>
              <a:t>Ensures physical comfort</a:t>
            </a:r>
          </a:p>
          <a:p>
            <a:r>
              <a:rPr lang="en-US" sz="1500" dirty="0" smtClean="0"/>
              <a:t>Accepts &amp; respects students</a:t>
            </a:r>
          </a:p>
          <a:p>
            <a:r>
              <a:rPr lang="en-US" sz="1500" dirty="0" smtClean="0"/>
              <a:t>Builds mutual trust &amp; helpfulness among students</a:t>
            </a:r>
          </a:p>
          <a:p>
            <a:r>
              <a:rPr lang="en-US" sz="1500" dirty="0" smtClean="0"/>
              <a:t>Acts as a co-learner</a:t>
            </a:r>
          </a:p>
          <a:p>
            <a:r>
              <a:rPr lang="en-US" sz="1500" dirty="0" smtClean="0"/>
              <a:t>Involves students in goal formulation</a:t>
            </a:r>
          </a:p>
          <a:p>
            <a:r>
              <a:rPr lang="en-US" sz="1500" dirty="0" smtClean="0"/>
              <a:t>Involves students in joint decisions regarding designing &amp; operating the learning experience</a:t>
            </a:r>
          </a:p>
          <a:p>
            <a:r>
              <a:rPr lang="en-US" sz="1500" dirty="0" smtClean="0"/>
              <a:t>Involves students in the inquiry process</a:t>
            </a:r>
          </a:p>
          <a:p>
            <a:r>
              <a:rPr lang="en-US" sz="1500" dirty="0" smtClean="0"/>
              <a:t>Helps students utilize their past experience</a:t>
            </a:r>
          </a:p>
          <a:p>
            <a:r>
              <a:rPr lang="en-US" sz="1500" dirty="0" smtClean="0"/>
              <a:t>Relates learning activities &amp; content to the students’ past experience</a:t>
            </a:r>
          </a:p>
          <a:p>
            <a:r>
              <a:rPr lang="en-US" sz="1500" dirty="0" smtClean="0"/>
              <a:t>Helps students measure progress (including self-evaluation)</a:t>
            </a:r>
            <a:endParaRPr lang="en-US" sz="1500"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Autofit/>
          </a:bodyPr>
          <a:lstStyle/>
          <a:p>
            <a:pPr algn="ctr"/>
            <a:r>
              <a:rPr lang="en-US" sz="4000" b="1" dirty="0" smtClean="0">
                <a:solidFill>
                  <a:srgbClr val="990033"/>
                </a:solidFill>
                <a:latin typeface="Castellar" pitchFamily="18" charset="0"/>
              </a:rPr>
              <a:t>Definitions of learning style</a:t>
            </a:r>
            <a:endParaRPr lang="en-US" sz="4000" b="1" dirty="0">
              <a:solidFill>
                <a:srgbClr val="990033"/>
              </a:solidFill>
              <a:latin typeface="Castellar" pitchFamily="18" charset="0"/>
            </a:endParaRPr>
          </a:p>
        </p:txBody>
      </p:sp>
      <p:sp>
        <p:nvSpPr>
          <p:cNvPr id="5" name="Content Placeholder 4"/>
          <p:cNvSpPr>
            <a:spLocks noGrp="1"/>
          </p:cNvSpPr>
          <p:nvPr>
            <p:ph idx="1"/>
          </p:nvPr>
        </p:nvSpPr>
        <p:spPr>
          <a:xfrm>
            <a:off x="457200" y="1752600"/>
            <a:ext cx="8229600" cy="5105400"/>
          </a:xfrm>
          <a:solidFill>
            <a:srgbClr val="990033"/>
          </a:solidFill>
        </p:spPr>
        <p:txBody>
          <a:bodyPr/>
          <a:lstStyle/>
          <a:p>
            <a:pPr>
              <a:buNone/>
            </a:pPr>
            <a:endParaRPr lang="en-US" dirty="0"/>
          </a:p>
        </p:txBody>
      </p:sp>
      <p:sp>
        <p:nvSpPr>
          <p:cNvPr id="6" name="Rectangle 5"/>
          <p:cNvSpPr/>
          <p:nvPr/>
        </p:nvSpPr>
        <p:spPr>
          <a:xfrm>
            <a:off x="1066800" y="1905000"/>
            <a:ext cx="6934200" cy="914400"/>
          </a:xfrm>
          <a:prstGeom prst="rect">
            <a:avLst/>
          </a:prstGeom>
        </p:spPr>
        <p:style>
          <a:lnRef idx="2">
            <a:schemeClr val="accent1">
              <a:shade val="50000"/>
            </a:schemeClr>
          </a:lnRef>
          <a:fillRef idx="1002">
            <a:schemeClr val="dk2"/>
          </a:fillRef>
          <a:effectRef idx="0">
            <a:schemeClr val="accent1"/>
          </a:effectRef>
          <a:fontRef idx="minor">
            <a:schemeClr val="lt1"/>
          </a:fontRef>
        </p:style>
        <p:txBody>
          <a:bodyPr rtlCol="0" anchor="ctr"/>
          <a:lstStyle/>
          <a:p>
            <a:r>
              <a:rPr lang="en-US" sz="2000" dirty="0" smtClean="0">
                <a:solidFill>
                  <a:schemeClr val="tx1"/>
                </a:solidFill>
              </a:rPr>
              <a:t>Learning styles are characteristic ways of responding in learning situations                                                          </a:t>
            </a:r>
          </a:p>
          <a:p>
            <a:pPr algn="r"/>
            <a:r>
              <a:rPr lang="en-US" sz="2000" dirty="0" smtClean="0">
                <a:solidFill>
                  <a:schemeClr val="tx1"/>
                </a:solidFill>
              </a:rPr>
              <a:t>(Gordon)</a:t>
            </a:r>
            <a:endParaRPr lang="en-US" sz="2000" dirty="0">
              <a:solidFill>
                <a:schemeClr val="tx1"/>
              </a:solidFill>
            </a:endParaRPr>
          </a:p>
        </p:txBody>
      </p:sp>
      <p:sp>
        <p:nvSpPr>
          <p:cNvPr id="7" name="Rectangle 6"/>
          <p:cNvSpPr/>
          <p:nvPr/>
        </p:nvSpPr>
        <p:spPr>
          <a:xfrm>
            <a:off x="1066800" y="2971800"/>
            <a:ext cx="6934200" cy="1524000"/>
          </a:xfrm>
          <a:prstGeom prst="rect">
            <a:avLst/>
          </a:prstGeom>
        </p:spPr>
        <p:style>
          <a:lnRef idx="2">
            <a:schemeClr val="accent1">
              <a:shade val="50000"/>
            </a:schemeClr>
          </a:lnRef>
          <a:fillRef idx="1002">
            <a:schemeClr val="dk2"/>
          </a:fillRef>
          <a:effectRef idx="0">
            <a:schemeClr val="accent1"/>
          </a:effectRef>
          <a:fontRef idx="minor">
            <a:schemeClr val="lt1"/>
          </a:fontRef>
        </p:style>
        <p:txBody>
          <a:bodyPr rtlCol="0" anchor="ctr"/>
          <a:lstStyle/>
          <a:p>
            <a:r>
              <a:rPr lang="en-US" sz="2000" dirty="0" smtClean="0">
                <a:solidFill>
                  <a:schemeClr val="tx1"/>
                </a:solidFill>
              </a:rPr>
              <a:t>Learning styles are cognitive, affective, and physiological traits that serve as relatively stable indicators of how learners perceive,  interact with, and respond to the learning environment.</a:t>
            </a:r>
          </a:p>
          <a:p>
            <a:pPr algn="r"/>
            <a:r>
              <a:rPr lang="en-US" dirty="0" smtClean="0">
                <a:solidFill>
                  <a:schemeClr val="tx1"/>
                </a:solidFill>
              </a:rPr>
              <a:t>(Keefe)</a:t>
            </a:r>
            <a:endParaRPr lang="en-US" dirty="0">
              <a:solidFill>
                <a:schemeClr val="tx1"/>
              </a:solidFill>
            </a:endParaRPr>
          </a:p>
        </p:txBody>
      </p:sp>
      <p:sp>
        <p:nvSpPr>
          <p:cNvPr id="8" name="Rectangle 7"/>
          <p:cNvSpPr/>
          <p:nvPr/>
        </p:nvSpPr>
        <p:spPr>
          <a:xfrm>
            <a:off x="1066800" y="4648200"/>
            <a:ext cx="6934200" cy="838200"/>
          </a:xfrm>
          <a:prstGeom prst="rect">
            <a:avLst/>
          </a:prstGeom>
        </p:spPr>
        <p:style>
          <a:lnRef idx="2">
            <a:schemeClr val="accent1">
              <a:shade val="50000"/>
            </a:schemeClr>
          </a:lnRef>
          <a:fillRef idx="1002">
            <a:schemeClr val="dk2"/>
          </a:fillRef>
          <a:effectRef idx="0">
            <a:schemeClr val="accent1"/>
          </a:effectRef>
          <a:fontRef idx="minor">
            <a:schemeClr val="lt1"/>
          </a:fontRef>
        </p:style>
        <p:txBody>
          <a:bodyPr rtlCol="0" anchor="ctr"/>
          <a:lstStyle/>
          <a:p>
            <a:r>
              <a:rPr lang="en-US" sz="2000" dirty="0" smtClean="0">
                <a:solidFill>
                  <a:schemeClr val="tx1"/>
                </a:solidFill>
              </a:rPr>
              <a:t>Learning styles are characteristic ways of processing information and behaving in learning situations  </a:t>
            </a:r>
          </a:p>
          <a:p>
            <a:pPr algn="r"/>
            <a:r>
              <a:rPr lang="en-US" sz="2000" dirty="0" smtClean="0">
                <a:solidFill>
                  <a:schemeClr val="tx1"/>
                </a:solidFill>
              </a:rPr>
              <a:t>(Hiemstra and Sisco)</a:t>
            </a:r>
            <a:endParaRPr lang="en-US" sz="2000" dirty="0">
              <a:solidFill>
                <a:schemeClr val="tx1"/>
              </a:solidFill>
            </a:endParaRPr>
          </a:p>
        </p:txBody>
      </p:sp>
      <p:sp>
        <p:nvSpPr>
          <p:cNvPr id="9" name="Rectangle 8"/>
          <p:cNvSpPr/>
          <p:nvPr/>
        </p:nvSpPr>
        <p:spPr>
          <a:xfrm>
            <a:off x="1066800" y="5638800"/>
            <a:ext cx="6934200" cy="1066800"/>
          </a:xfrm>
          <a:prstGeom prst="rect">
            <a:avLst/>
          </a:prstGeom>
        </p:spPr>
        <p:style>
          <a:lnRef idx="2">
            <a:schemeClr val="accent1">
              <a:shade val="50000"/>
            </a:schemeClr>
          </a:lnRef>
          <a:fillRef idx="1002">
            <a:schemeClr val="dk2"/>
          </a:fillRef>
          <a:effectRef idx="0">
            <a:schemeClr val="accent1"/>
          </a:effectRef>
          <a:fontRef idx="minor">
            <a:schemeClr val="lt1"/>
          </a:fontRef>
        </p:style>
        <p:txBody>
          <a:bodyPr rtlCol="0" anchor="ctr"/>
          <a:lstStyle/>
          <a:p>
            <a:r>
              <a:rPr lang="en-US" sz="2000" dirty="0" smtClean="0">
                <a:solidFill>
                  <a:schemeClr val="tx1"/>
                </a:solidFill>
              </a:rPr>
              <a:t>Learning styles are the differences among people in the attitudes, values and approaches they bring to learning.</a:t>
            </a:r>
          </a:p>
          <a:p>
            <a:pPr algn="r"/>
            <a:r>
              <a:rPr lang="en-US" sz="2000" dirty="0" smtClean="0">
                <a:solidFill>
                  <a:schemeClr val="tx1"/>
                </a:solidFill>
              </a:rPr>
              <a:t>(Erickson and Strommer)</a:t>
            </a:r>
            <a:endParaRPr lang="en-US" sz="2000" dirty="0">
              <a:solidFill>
                <a:schemeClr val="tx1"/>
              </a:solidFill>
            </a:endParaRPr>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447800"/>
          </a:xfrm>
        </p:spPr>
        <p:txBody>
          <a:bodyPr>
            <a:noAutofit/>
          </a:bodyPr>
          <a:lstStyle/>
          <a:p>
            <a:pPr algn="ctr"/>
            <a:r>
              <a:rPr lang="en-US" sz="3200" dirty="0" smtClean="0">
                <a:solidFill>
                  <a:schemeClr val="accent2">
                    <a:lumMod val="75000"/>
                  </a:schemeClr>
                </a:solidFill>
                <a:latin typeface="Times New Roman" pitchFamily="18" charset="0"/>
                <a:cs typeface="Times New Roman" pitchFamily="18" charset="0"/>
              </a:rPr>
              <a:t>THE FIVE MOST SIGNIGICANT CURRICULUM EVENTS IN THE TWENTIETH CENTURY</a:t>
            </a:r>
            <a:endParaRPr lang="en-US" sz="3200" dirty="0">
              <a:solidFill>
                <a:schemeClr val="accent2">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a:solidFill>
            <a:srgbClr val="FFFF00"/>
          </a:solidFill>
        </p:spPr>
        <p:txBody>
          <a:bodyPr>
            <a:normAutofit fontScale="92500"/>
          </a:bodyPr>
          <a:lstStyle/>
          <a:p>
            <a:pPr algn="ctr">
              <a:buNone/>
            </a:pPr>
            <a:r>
              <a:rPr lang="en-US" sz="2000" dirty="0" smtClean="0">
                <a:solidFill>
                  <a:schemeClr val="accent2">
                    <a:lumMod val="75000"/>
                  </a:schemeClr>
                </a:solidFill>
              </a:rPr>
              <a:t>Ralph W. Tyler</a:t>
            </a:r>
          </a:p>
          <a:p>
            <a:pPr algn="ctr">
              <a:buNone/>
            </a:pPr>
            <a:endParaRPr lang="en-US" sz="2000" dirty="0" smtClean="0">
              <a:solidFill>
                <a:schemeClr val="accent2">
                  <a:lumMod val="75000"/>
                </a:schemeClr>
              </a:solidFill>
            </a:endParaRPr>
          </a:p>
          <a:p>
            <a:pPr marL="457200" indent="-457200">
              <a:buFont typeface="+mj-lt"/>
              <a:buAutoNum type="arabicPeriod"/>
            </a:pPr>
            <a:r>
              <a:rPr lang="en-US" sz="2400" dirty="0" smtClean="0">
                <a:solidFill>
                  <a:schemeClr val="accent2">
                    <a:lumMod val="75000"/>
                  </a:schemeClr>
                </a:solidFill>
                <a:latin typeface="Century" pitchFamily="18" charset="0"/>
              </a:rPr>
              <a:t>Edward Thorndike’s refutation of the two long held beliefs </a:t>
            </a:r>
          </a:p>
          <a:p>
            <a:pPr marL="457200" indent="-457200">
              <a:buFont typeface="+mj-lt"/>
              <a:buAutoNum type="arabicPeriod"/>
            </a:pPr>
            <a:endParaRPr lang="en-US" sz="2400" dirty="0">
              <a:solidFill>
                <a:schemeClr val="accent2">
                  <a:lumMod val="75000"/>
                </a:schemeClr>
              </a:solidFill>
              <a:latin typeface="Century" pitchFamily="18" charset="0"/>
            </a:endParaRPr>
          </a:p>
          <a:p>
            <a:pPr marL="457200" indent="-457200">
              <a:buFont typeface="+mj-lt"/>
              <a:buAutoNum type="arabicPeriod"/>
            </a:pPr>
            <a:r>
              <a:rPr lang="en-US" sz="2400" dirty="0" smtClean="0">
                <a:solidFill>
                  <a:schemeClr val="accent2">
                    <a:lumMod val="75000"/>
                  </a:schemeClr>
                </a:solidFill>
                <a:latin typeface="Century" pitchFamily="18" charset="0"/>
              </a:rPr>
              <a:t>John Dewey’s Monograph on Interest and Effort</a:t>
            </a:r>
          </a:p>
          <a:p>
            <a:pPr marL="457200" indent="-457200">
              <a:buFont typeface="+mj-lt"/>
              <a:buAutoNum type="arabicPeriod"/>
            </a:pPr>
            <a:endParaRPr lang="en-US" sz="2400" dirty="0">
              <a:solidFill>
                <a:schemeClr val="accent2">
                  <a:lumMod val="75000"/>
                </a:schemeClr>
              </a:solidFill>
              <a:latin typeface="Century" pitchFamily="18" charset="0"/>
            </a:endParaRPr>
          </a:p>
          <a:p>
            <a:pPr marL="457200" indent="-457200">
              <a:buFont typeface="+mj-lt"/>
              <a:buAutoNum type="arabicPeriod"/>
            </a:pPr>
            <a:r>
              <a:rPr lang="en-US" sz="2400" dirty="0" smtClean="0">
                <a:solidFill>
                  <a:schemeClr val="accent2">
                    <a:lumMod val="75000"/>
                  </a:schemeClr>
                </a:solidFill>
                <a:latin typeface="Century" pitchFamily="18" charset="0"/>
              </a:rPr>
              <a:t>The 26</a:t>
            </a:r>
            <a:r>
              <a:rPr lang="en-US" sz="2400" baseline="30000" dirty="0" smtClean="0">
                <a:solidFill>
                  <a:schemeClr val="accent2">
                    <a:lumMod val="75000"/>
                  </a:schemeClr>
                </a:solidFill>
                <a:latin typeface="Century" pitchFamily="18" charset="0"/>
              </a:rPr>
              <a:t>th</a:t>
            </a:r>
            <a:r>
              <a:rPr lang="en-US" sz="2400" dirty="0" smtClean="0">
                <a:solidFill>
                  <a:schemeClr val="accent2">
                    <a:lumMod val="75000"/>
                  </a:schemeClr>
                </a:solidFill>
                <a:latin typeface="Century" pitchFamily="18" charset="0"/>
              </a:rPr>
              <a:t> Yearbook of NSSE</a:t>
            </a:r>
          </a:p>
          <a:p>
            <a:pPr marL="457200" indent="-457200">
              <a:buFont typeface="+mj-lt"/>
              <a:buAutoNum type="arabicPeriod"/>
            </a:pPr>
            <a:endParaRPr lang="en-US" sz="2400" dirty="0">
              <a:solidFill>
                <a:schemeClr val="accent2">
                  <a:lumMod val="75000"/>
                </a:schemeClr>
              </a:solidFill>
              <a:latin typeface="Century" pitchFamily="18" charset="0"/>
            </a:endParaRPr>
          </a:p>
          <a:p>
            <a:pPr marL="457200" indent="-457200">
              <a:buFont typeface="+mj-lt"/>
              <a:buAutoNum type="arabicPeriod"/>
            </a:pPr>
            <a:r>
              <a:rPr lang="en-US" sz="2400" dirty="0" smtClean="0">
                <a:solidFill>
                  <a:schemeClr val="accent2">
                    <a:lumMod val="75000"/>
                  </a:schemeClr>
                </a:solidFill>
                <a:latin typeface="Century" pitchFamily="18" charset="0"/>
              </a:rPr>
              <a:t>The Society for Curriculum Study (NEA)</a:t>
            </a:r>
          </a:p>
          <a:p>
            <a:pPr marL="457200" indent="-457200">
              <a:buFont typeface="+mj-lt"/>
              <a:buAutoNum type="arabicPeriod"/>
            </a:pPr>
            <a:endParaRPr lang="en-US" sz="2400" dirty="0">
              <a:solidFill>
                <a:schemeClr val="accent2">
                  <a:lumMod val="75000"/>
                </a:schemeClr>
              </a:solidFill>
              <a:latin typeface="Century" pitchFamily="18" charset="0"/>
            </a:endParaRPr>
          </a:p>
          <a:p>
            <a:pPr marL="457200" indent="-457200">
              <a:buFont typeface="+mj-lt"/>
              <a:buAutoNum type="arabicPeriod"/>
            </a:pPr>
            <a:r>
              <a:rPr lang="en-US" sz="2400" dirty="0" smtClean="0">
                <a:solidFill>
                  <a:schemeClr val="accent2">
                    <a:lumMod val="75000"/>
                  </a:schemeClr>
                </a:solidFill>
                <a:latin typeface="Century" pitchFamily="18" charset="0"/>
              </a:rPr>
              <a:t>The Eight-Year Study</a:t>
            </a:r>
            <a:endParaRPr lang="en-US" sz="2400" dirty="0">
              <a:solidFill>
                <a:schemeClr val="accent2">
                  <a:lumMod val="75000"/>
                </a:schemeClr>
              </a:solidFill>
              <a:latin typeface="Century" pitchFamily="18" charset="0"/>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000" b="1" dirty="0" smtClean="0">
                <a:solidFill>
                  <a:srgbClr val="990033"/>
                </a:solidFill>
                <a:latin typeface="Castellar" pitchFamily="18" charset="0"/>
              </a:rPr>
              <a:t>Definitions of learning style</a:t>
            </a:r>
            <a:endParaRPr lang="en-US" sz="4000" b="1" dirty="0">
              <a:latin typeface="Castellar" pitchFamily="18" charset="0"/>
            </a:endParaRPr>
          </a:p>
        </p:txBody>
      </p:sp>
      <p:sp>
        <p:nvSpPr>
          <p:cNvPr id="5" name="Content Placeholder 4"/>
          <p:cNvSpPr>
            <a:spLocks noGrp="1"/>
          </p:cNvSpPr>
          <p:nvPr>
            <p:ph idx="1"/>
          </p:nvPr>
        </p:nvSpPr>
        <p:spPr>
          <a:xfrm>
            <a:off x="457200" y="1828800"/>
            <a:ext cx="8229600" cy="5029200"/>
          </a:xfrm>
          <a:solidFill>
            <a:srgbClr val="990033"/>
          </a:solidFill>
        </p:spPr>
        <p:txBody>
          <a:bodyPr/>
          <a:lstStyle/>
          <a:p>
            <a:pPr>
              <a:buNone/>
            </a:pPr>
            <a:endParaRPr lang="en-US" dirty="0"/>
          </a:p>
        </p:txBody>
      </p:sp>
      <p:sp>
        <p:nvSpPr>
          <p:cNvPr id="7" name="Rectangle 6"/>
          <p:cNvSpPr/>
          <p:nvPr/>
        </p:nvSpPr>
        <p:spPr>
          <a:xfrm>
            <a:off x="1066800" y="1981200"/>
            <a:ext cx="6934200" cy="990600"/>
          </a:xfrm>
          <a:prstGeom prst="rect">
            <a:avLst/>
          </a:prstGeom>
        </p:spPr>
        <p:style>
          <a:lnRef idx="2">
            <a:schemeClr val="accent1">
              <a:shade val="50000"/>
            </a:schemeClr>
          </a:lnRef>
          <a:fillRef idx="1002">
            <a:schemeClr val="dk2"/>
          </a:fillRef>
          <a:effectRef idx="0">
            <a:schemeClr val="accent1"/>
          </a:effectRef>
          <a:fontRef idx="minor">
            <a:schemeClr val="lt1"/>
          </a:fontRef>
        </p:style>
        <p:txBody>
          <a:bodyPr rtlCol="0" anchor="ctr"/>
          <a:lstStyle/>
          <a:p>
            <a:r>
              <a:rPr lang="en-US" sz="2000" dirty="0" smtClean="0">
                <a:solidFill>
                  <a:schemeClr val="tx1"/>
                </a:solidFill>
              </a:rPr>
              <a:t>Learning styles are predispositions to adopt particular learning strategies.</a:t>
            </a:r>
          </a:p>
          <a:p>
            <a:pPr algn="r"/>
            <a:r>
              <a:rPr lang="en-US" dirty="0" smtClean="0">
                <a:solidFill>
                  <a:schemeClr val="tx1"/>
                </a:solidFill>
              </a:rPr>
              <a:t>(Schmeck)</a:t>
            </a:r>
            <a:endParaRPr lang="en-US" dirty="0">
              <a:solidFill>
                <a:schemeClr val="tx1"/>
              </a:solidFill>
            </a:endParaRPr>
          </a:p>
        </p:txBody>
      </p:sp>
      <p:sp>
        <p:nvSpPr>
          <p:cNvPr id="8" name="Rectangle 7"/>
          <p:cNvSpPr/>
          <p:nvPr/>
        </p:nvSpPr>
        <p:spPr>
          <a:xfrm>
            <a:off x="1066800" y="3124200"/>
            <a:ext cx="6934200" cy="990600"/>
          </a:xfrm>
          <a:prstGeom prst="rect">
            <a:avLst/>
          </a:prstGeom>
        </p:spPr>
        <p:style>
          <a:lnRef idx="2">
            <a:schemeClr val="accent1">
              <a:shade val="50000"/>
            </a:schemeClr>
          </a:lnRef>
          <a:fillRef idx="1002">
            <a:schemeClr val="dk2"/>
          </a:fillRef>
          <a:effectRef idx="0">
            <a:schemeClr val="accent1"/>
          </a:effectRef>
          <a:fontRef idx="minor">
            <a:schemeClr val="lt1"/>
          </a:fontRef>
        </p:style>
        <p:txBody>
          <a:bodyPr rtlCol="0" anchor="ctr"/>
          <a:lstStyle/>
          <a:p>
            <a:r>
              <a:rPr lang="en-US" sz="2000" dirty="0" smtClean="0">
                <a:solidFill>
                  <a:schemeClr val="tx1"/>
                </a:solidFill>
              </a:rPr>
              <a:t>Learning styles are stable ways of approaching tasks that are characteristic of individuals.</a:t>
            </a:r>
          </a:p>
          <a:p>
            <a:pPr algn="r"/>
            <a:r>
              <a:rPr lang="en-US" dirty="0" smtClean="0">
                <a:solidFill>
                  <a:schemeClr val="tx1"/>
                </a:solidFill>
              </a:rPr>
              <a:t>(Briggs)</a:t>
            </a:r>
            <a:endParaRPr lang="en-US" dirty="0">
              <a:solidFill>
                <a:schemeClr val="tx1"/>
              </a:solidFill>
            </a:endParaRPr>
          </a:p>
        </p:txBody>
      </p:sp>
      <p:sp>
        <p:nvSpPr>
          <p:cNvPr id="9" name="Rectangle 8"/>
          <p:cNvSpPr/>
          <p:nvPr/>
        </p:nvSpPr>
        <p:spPr>
          <a:xfrm>
            <a:off x="1066800" y="4267200"/>
            <a:ext cx="6934200" cy="2590800"/>
          </a:xfrm>
          <a:prstGeom prst="rect">
            <a:avLst/>
          </a:prstGeom>
        </p:spPr>
        <p:style>
          <a:lnRef idx="2">
            <a:schemeClr val="accent1">
              <a:shade val="50000"/>
            </a:schemeClr>
          </a:lnRef>
          <a:fillRef idx="1002">
            <a:schemeClr val="dk2"/>
          </a:fillRef>
          <a:effectRef idx="0">
            <a:schemeClr val="accent1"/>
          </a:effectRef>
          <a:fontRef idx="minor">
            <a:schemeClr val="lt1"/>
          </a:fontRef>
        </p:style>
        <p:txBody>
          <a:bodyPr rtlCol="0" anchor="ctr"/>
          <a:lstStyle/>
          <a:p>
            <a:r>
              <a:rPr lang="en-US" sz="2000" dirty="0" smtClean="0">
                <a:solidFill>
                  <a:schemeClr val="tx1"/>
                </a:solidFill>
              </a:rPr>
              <a:t>Learning style is the most inclusive term – It includes cognitive style which is the common model of thinking and information processing that people use.  Cognitive style is concerned with how a person encodes and decodes information.  Learning style is also concerned with thinking style which is the mode of functioning that governs an individual’s perception and intellectual activities.</a:t>
            </a:r>
          </a:p>
          <a:p>
            <a:pPr algn="r"/>
            <a:r>
              <a:rPr lang="en-US" dirty="0" smtClean="0">
                <a:solidFill>
                  <a:schemeClr val="tx1"/>
                </a:solidFill>
              </a:rPr>
              <a:t>(Messick)</a:t>
            </a:r>
            <a:endParaRPr lang="en-US" dirty="0">
              <a:solidFill>
                <a:schemeClr val="tx1"/>
              </a:solidFill>
            </a:endParaRPr>
          </a:p>
        </p:txBody>
      </p:sp>
    </p:spTree>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19800"/>
          </a:xfrm>
        </p:spPr>
        <p:txBody>
          <a:bodyPr/>
          <a:lstStyle/>
          <a:p>
            <a:pPr algn="ctr">
              <a:buNone/>
            </a:pPr>
            <a:r>
              <a:rPr lang="en-US" sz="4000" b="1" dirty="0" smtClean="0">
                <a:solidFill>
                  <a:schemeClr val="tx2">
                    <a:lumMod val="75000"/>
                  </a:schemeClr>
                </a:solidFill>
                <a:latin typeface="Bodoni MT" pitchFamily="18" charset="0"/>
              </a:rPr>
              <a:t>KOLB’S</a:t>
            </a:r>
          </a:p>
          <a:p>
            <a:pPr algn="ctr">
              <a:buNone/>
            </a:pPr>
            <a:r>
              <a:rPr lang="en-US" sz="4000" b="1" dirty="0" smtClean="0">
                <a:solidFill>
                  <a:schemeClr val="tx2">
                    <a:lumMod val="75000"/>
                  </a:schemeClr>
                </a:solidFill>
                <a:latin typeface="Bodoni MT" pitchFamily="18" charset="0"/>
              </a:rPr>
              <a:t>LEARNING Cycle</a:t>
            </a:r>
          </a:p>
          <a:p>
            <a:pPr>
              <a:buNone/>
            </a:pPr>
            <a:endParaRPr lang="en-US" dirty="0" smtClean="0"/>
          </a:p>
          <a:p>
            <a:pPr>
              <a:buNone/>
            </a:pPr>
            <a:endParaRPr lang="en-US" dirty="0" smtClean="0"/>
          </a:p>
          <a:p>
            <a:pPr>
              <a:buNone/>
            </a:pPr>
            <a:endParaRPr lang="en-US" dirty="0" smtClean="0"/>
          </a:p>
        </p:txBody>
      </p:sp>
      <p:sp>
        <p:nvSpPr>
          <p:cNvPr id="5" name="Flowchart: Connector 4"/>
          <p:cNvSpPr/>
          <p:nvPr/>
        </p:nvSpPr>
        <p:spPr>
          <a:xfrm>
            <a:off x="1295400" y="2133600"/>
            <a:ext cx="6324600" cy="4114800"/>
          </a:xfrm>
          <a:prstGeom prst="flowChartConnector">
            <a:avLst/>
          </a:prstGeom>
          <a:solidFill>
            <a:srgbClr val="F2FD8B"/>
          </a:solidFill>
          <a:ln>
            <a:solidFill>
              <a:srgbClr val="F2FD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0" y="3810000"/>
            <a:ext cx="2743200" cy="1107996"/>
          </a:xfrm>
          <a:prstGeom prst="rect">
            <a:avLst/>
          </a:prstGeom>
          <a:noFill/>
        </p:spPr>
        <p:txBody>
          <a:bodyPr wrap="square" rtlCol="0">
            <a:spAutoFit/>
          </a:bodyPr>
          <a:lstStyle/>
          <a:p>
            <a:pPr algn="ctr">
              <a:buNone/>
            </a:pPr>
            <a:r>
              <a:rPr lang="en-US" sz="2400" b="1" dirty="0" smtClean="0"/>
              <a:t>Active</a:t>
            </a:r>
          </a:p>
          <a:p>
            <a:pPr algn="ctr">
              <a:buNone/>
            </a:pPr>
            <a:r>
              <a:rPr lang="en-US" sz="2400" b="1" dirty="0" smtClean="0"/>
              <a:t>Experimentation</a:t>
            </a:r>
          </a:p>
          <a:p>
            <a:endParaRPr lang="en-US" dirty="0"/>
          </a:p>
        </p:txBody>
      </p:sp>
      <p:sp>
        <p:nvSpPr>
          <p:cNvPr id="8" name="TextBox 7"/>
          <p:cNvSpPr txBox="1"/>
          <p:nvPr/>
        </p:nvSpPr>
        <p:spPr>
          <a:xfrm>
            <a:off x="6553200" y="3733800"/>
            <a:ext cx="2590800" cy="1107996"/>
          </a:xfrm>
          <a:prstGeom prst="rect">
            <a:avLst/>
          </a:prstGeom>
          <a:noFill/>
        </p:spPr>
        <p:txBody>
          <a:bodyPr wrap="square" rtlCol="0">
            <a:spAutoFit/>
          </a:bodyPr>
          <a:lstStyle/>
          <a:p>
            <a:pPr algn="ctr">
              <a:buNone/>
            </a:pPr>
            <a:r>
              <a:rPr lang="en-US" sz="2400" b="1" dirty="0" smtClean="0"/>
              <a:t>Observation</a:t>
            </a:r>
          </a:p>
          <a:p>
            <a:pPr algn="ctr">
              <a:buNone/>
            </a:pPr>
            <a:r>
              <a:rPr lang="en-US" sz="2400" b="1" dirty="0" smtClean="0"/>
              <a:t>and Reflection</a:t>
            </a:r>
          </a:p>
          <a:p>
            <a:endParaRPr lang="en-US" dirty="0"/>
          </a:p>
        </p:txBody>
      </p:sp>
      <p:sp>
        <p:nvSpPr>
          <p:cNvPr id="9" name="TextBox 8"/>
          <p:cNvSpPr txBox="1"/>
          <p:nvPr/>
        </p:nvSpPr>
        <p:spPr>
          <a:xfrm>
            <a:off x="3048000" y="5750004"/>
            <a:ext cx="3124200" cy="830997"/>
          </a:xfrm>
          <a:prstGeom prst="rect">
            <a:avLst/>
          </a:prstGeom>
          <a:noFill/>
        </p:spPr>
        <p:txBody>
          <a:bodyPr wrap="square" rtlCol="0">
            <a:spAutoFit/>
          </a:bodyPr>
          <a:lstStyle/>
          <a:p>
            <a:pPr algn="ctr"/>
            <a:r>
              <a:rPr lang="en-US" sz="2400" b="1" dirty="0" smtClean="0"/>
              <a:t>Conceptualization and Generalization</a:t>
            </a:r>
            <a:endParaRPr lang="en-US" sz="2400" b="1" dirty="0"/>
          </a:p>
        </p:txBody>
      </p:sp>
      <p:sp>
        <p:nvSpPr>
          <p:cNvPr id="10" name="TextBox 9"/>
          <p:cNvSpPr txBox="1"/>
          <p:nvPr/>
        </p:nvSpPr>
        <p:spPr>
          <a:xfrm>
            <a:off x="2895600" y="1828800"/>
            <a:ext cx="3352800" cy="461665"/>
          </a:xfrm>
          <a:prstGeom prst="rect">
            <a:avLst/>
          </a:prstGeom>
          <a:noFill/>
        </p:spPr>
        <p:txBody>
          <a:bodyPr wrap="square" rtlCol="0">
            <a:spAutoFit/>
          </a:bodyPr>
          <a:lstStyle/>
          <a:p>
            <a:pPr algn="ctr"/>
            <a:r>
              <a:rPr lang="en-US" sz="2400" b="1" dirty="0" smtClean="0"/>
              <a:t>Concrete Experience</a:t>
            </a:r>
            <a:endParaRPr lang="en-US" sz="2400" b="1"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13688"/>
          </a:xfrm>
        </p:spPr>
        <p:txBody>
          <a:bodyPr>
            <a:noAutofit/>
          </a:bodyPr>
          <a:lstStyle/>
          <a:p>
            <a:pPr algn="ctr"/>
            <a:r>
              <a:rPr lang="en-US"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 MAJOR THEORIES </a:t>
            </a:r>
            <a:br>
              <a:rPr lang="en-US"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n-US"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OF LEARNING </a:t>
            </a:r>
            <a:endParaRPr lang="en-US"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457200" y="1935480"/>
            <a:ext cx="8229600" cy="4770120"/>
          </a:xfrm>
          <a:solidFill>
            <a:srgbClr val="FF0066"/>
          </a:solidFill>
        </p:spPr>
        <p:txBody>
          <a:bodyPr/>
          <a:lstStyle/>
          <a:p>
            <a:pPr>
              <a:buNone/>
            </a:pPr>
            <a:endParaRPr lang="en-US" dirty="0"/>
          </a:p>
        </p:txBody>
      </p:sp>
      <p:sp>
        <p:nvSpPr>
          <p:cNvPr id="6" name="Rectangle 5"/>
          <p:cNvSpPr/>
          <p:nvPr/>
        </p:nvSpPr>
        <p:spPr>
          <a:xfrm>
            <a:off x="1828800" y="2133600"/>
            <a:ext cx="6248400" cy="106680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BEHAVIORISM</a:t>
            </a:r>
          </a:p>
          <a:p>
            <a:r>
              <a:rPr lang="en-US" sz="1600" dirty="0" smtClean="0">
                <a:solidFill>
                  <a:schemeClr val="tx1"/>
                </a:solidFill>
              </a:rPr>
              <a:t>(CONNECTIONISM- </a:t>
            </a:r>
            <a:r>
              <a:rPr lang="en-US" sz="1400" dirty="0" smtClean="0">
                <a:solidFill>
                  <a:schemeClr val="tx1"/>
                </a:solidFill>
              </a:rPr>
              <a:t>Thorndike, classical </a:t>
            </a:r>
          </a:p>
          <a:p>
            <a:r>
              <a:rPr lang="en-US" sz="1400" dirty="0" smtClean="0">
                <a:solidFill>
                  <a:schemeClr val="tx1"/>
                </a:solidFill>
              </a:rPr>
              <a:t>conditioning – Pavlov – Watson, operant </a:t>
            </a:r>
          </a:p>
          <a:p>
            <a:r>
              <a:rPr lang="en-US" sz="1400" dirty="0" smtClean="0">
                <a:solidFill>
                  <a:schemeClr val="tx1"/>
                </a:solidFill>
              </a:rPr>
              <a:t>conditioning – Skinner, and modeling)</a:t>
            </a:r>
          </a:p>
        </p:txBody>
      </p:sp>
      <p:sp>
        <p:nvSpPr>
          <p:cNvPr id="7" name="Rectangle 6"/>
          <p:cNvSpPr/>
          <p:nvPr/>
        </p:nvSpPr>
        <p:spPr>
          <a:xfrm>
            <a:off x="2057400" y="3429000"/>
            <a:ext cx="6019800" cy="137160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COGNITIVE DEVELOPMENT</a:t>
            </a:r>
          </a:p>
          <a:p>
            <a:r>
              <a:rPr lang="en-US" sz="1400" dirty="0" smtClean="0">
                <a:solidFill>
                  <a:schemeClr val="tx1"/>
                </a:solidFill>
              </a:rPr>
              <a:t>(developmental stages – Piaget, levels of thinking, multiple intelligence – Gardner, creativity, critical thinking, reflective thinking – Dewey, intuitive thinking, and discovery learning – Bruner – Phenix)</a:t>
            </a:r>
            <a:endParaRPr lang="en-US" sz="1400" dirty="0">
              <a:solidFill>
                <a:schemeClr val="tx1"/>
              </a:solidFill>
            </a:endParaRPr>
          </a:p>
        </p:txBody>
      </p:sp>
      <p:sp>
        <p:nvSpPr>
          <p:cNvPr id="8" name="Rectangle 7"/>
          <p:cNvSpPr/>
          <p:nvPr/>
        </p:nvSpPr>
        <p:spPr>
          <a:xfrm>
            <a:off x="2057400" y="4953000"/>
            <a:ext cx="6019800" cy="129540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HUMANISTIC PSYCHOLOGY</a:t>
            </a:r>
          </a:p>
          <a:p>
            <a:r>
              <a:rPr lang="en-US" sz="1600" dirty="0" smtClean="0">
                <a:solidFill>
                  <a:schemeClr val="tx1"/>
                </a:solidFill>
              </a:rPr>
              <a:t>(PHENOMENOLOGY)</a:t>
            </a:r>
          </a:p>
          <a:p>
            <a:r>
              <a:rPr lang="en-US" sz="1400" dirty="0" smtClean="0">
                <a:solidFill>
                  <a:schemeClr val="tx1"/>
                </a:solidFill>
              </a:rPr>
              <a:t>(Gestalt, human needs – Maslow, freedom to learn – Roger, value clarification – Rath , cooperative learning – Johnson – Slavin, and motivation)</a:t>
            </a:r>
            <a:endParaRPr lang="en-US" sz="1400" dirty="0">
              <a:solidFill>
                <a:schemeClr val="tx1"/>
              </a:solidFill>
            </a:endParaRPr>
          </a:p>
        </p:txBody>
      </p:sp>
      <p:sp>
        <p:nvSpPr>
          <p:cNvPr id="9" name="Rectangle 8"/>
          <p:cNvSpPr/>
          <p:nvPr/>
        </p:nvSpPr>
        <p:spPr>
          <a:xfrm>
            <a:off x="1066800" y="2133600"/>
            <a:ext cx="762000" cy="106680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8000" dirty="0" smtClean="0">
                <a:solidFill>
                  <a:schemeClr val="tx1"/>
                </a:solidFill>
              </a:rPr>
              <a:t>1.</a:t>
            </a:r>
          </a:p>
        </p:txBody>
      </p:sp>
      <p:sp>
        <p:nvSpPr>
          <p:cNvPr id="10" name="Rectangle 9"/>
          <p:cNvSpPr/>
          <p:nvPr/>
        </p:nvSpPr>
        <p:spPr>
          <a:xfrm>
            <a:off x="1066800" y="3429000"/>
            <a:ext cx="990600" cy="137160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8000" dirty="0" smtClean="0">
                <a:solidFill>
                  <a:schemeClr val="tx1"/>
                </a:solidFill>
              </a:rPr>
              <a:t>2.</a:t>
            </a:r>
          </a:p>
        </p:txBody>
      </p:sp>
      <p:sp>
        <p:nvSpPr>
          <p:cNvPr id="11" name="Rectangle 10"/>
          <p:cNvSpPr/>
          <p:nvPr/>
        </p:nvSpPr>
        <p:spPr>
          <a:xfrm>
            <a:off x="1066800" y="4953000"/>
            <a:ext cx="990600" cy="129540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8000" dirty="0" smtClean="0">
                <a:solidFill>
                  <a:schemeClr val="tx1"/>
                </a:solidFill>
              </a:rPr>
              <a:t>3.</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28600"/>
            <a:ext cx="7346950" cy="914400"/>
          </a:xfrm>
        </p:spPr>
        <p:txBody>
          <a:bodyPr/>
          <a:lstStyle/>
          <a:p>
            <a:pPr eaLnBrk="1" hangingPunct="1">
              <a:defRPr/>
            </a:pPr>
            <a:r>
              <a:rPr lang="en-US" b="1" i="1" dirty="0" smtClean="0">
                <a:solidFill>
                  <a:schemeClr val="accent1">
                    <a:lumMod val="50000"/>
                  </a:schemeClr>
                </a:solidFill>
                <a:effectLst>
                  <a:outerShdw blurRad="38100" dist="38100" dir="2700000" algn="tl">
                    <a:srgbClr val="C0C0C0"/>
                  </a:outerShdw>
                </a:effectLst>
                <a:latin typeface="Calibri" pitchFamily="-111" charset="0"/>
              </a:rPr>
              <a:t>BEHAVIORISM is:</a:t>
            </a:r>
          </a:p>
        </p:txBody>
      </p:sp>
      <p:sp>
        <p:nvSpPr>
          <p:cNvPr id="31747" name="Content Placeholder 2"/>
          <p:cNvSpPr>
            <a:spLocks noGrp="1"/>
          </p:cNvSpPr>
          <p:nvPr>
            <p:ph idx="1"/>
          </p:nvPr>
        </p:nvSpPr>
        <p:spPr>
          <a:xfrm>
            <a:off x="1295400" y="1143000"/>
            <a:ext cx="7467600" cy="4800600"/>
          </a:xfrm>
        </p:spPr>
        <p:txBody>
          <a:bodyPr>
            <a:normAutofit/>
          </a:bodyPr>
          <a:lstStyle/>
          <a:p>
            <a:pPr algn="ctr" eaLnBrk="1" hangingPunct="1"/>
            <a:endParaRPr lang="en-US" sz="2800" b="1" i="1" dirty="0" smtClean="0">
              <a:latin typeface="Calibri" pitchFamily="-111" charset="0"/>
            </a:endParaRPr>
          </a:p>
          <a:p>
            <a:pPr eaLnBrk="1" hangingPunct="1"/>
            <a:r>
              <a:rPr lang="en-US" sz="2800" dirty="0" smtClean="0"/>
              <a:t>based on observable changes in behavior. It focuses on a new behavior pattern being repeated until it becomes automatic.</a:t>
            </a:r>
          </a:p>
          <a:p>
            <a:pPr eaLnBrk="1" hangingPunct="1">
              <a:buFont typeface="Wingdings 2" pitchFamily="-111" charset="2"/>
              <a:buNone/>
            </a:pPr>
            <a:endParaRPr lang="en-US" sz="2800" dirty="0" smtClean="0"/>
          </a:p>
          <a:p>
            <a:pPr eaLnBrk="1" hangingPunct="1"/>
            <a:r>
              <a:rPr lang="en-US" sz="2800" dirty="0" smtClean="0"/>
              <a:t>It uses rewards and punishments in determining future behaviors.</a:t>
            </a:r>
          </a:p>
          <a:p>
            <a:pPr eaLnBrk="1" hangingPunct="1"/>
            <a:endParaRPr lang="en-US" sz="2800" dirty="0" smtClean="0"/>
          </a:p>
          <a:p>
            <a:pPr eaLnBrk="1" hangingPunct="1"/>
            <a:r>
              <a:rPr lang="en-US" sz="2800" dirty="0" smtClean="0"/>
              <a:t>Behaviors that produce positive results are likely to be repeated.  </a:t>
            </a:r>
          </a:p>
          <a:p>
            <a:pPr eaLnBrk="1" hangingPunct="1">
              <a:buFont typeface="Wingdings 2" pitchFamily="-111" charset="2"/>
              <a:buNone/>
            </a:pPr>
            <a:endParaRPr lang="en-US" sz="1800" dirty="0" smtClean="0"/>
          </a:p>
          <a:p>
            <a:pPr algn="ctr" eaLnBrk="1" hangingPunct="1"/>
            <a:endParaRPr lang="en-US" sz="2800" b="1" i="1" dirty="0" smtClean="0">
              <a:latin typeface="Calibri" pitchFamily="-111" charset="0"/>
            </a:endParaRPr>
          </a:p>
          <a:p>
            <a:pPr algn="ctr" eaLnBrk="1" hangingPunct="1"/>
            <a:endParaRPr lang="en-US" sz="2800" b="1" i="1" dirty="0" smtClean="0">
              <a:latin typeface="Calibri" pitchFamily="-111" charset="0"/>
            </a:endParaRPr>
          </a:p>
          <a:p>
            <a:pPr algn="ctr" eaLnBrk="1" hangingPunct="1"/>
            <a:endParaRPr lang="en-US" sz="2800" b="1" i="1" dirty="0" smtClean="0">
              <a:latin typeface="Calibri" pitchFamily="-111"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499350" cy="1143000"/>
          </a:xfrm>
        </p:spPr>
        <p:txBody>
          <a:bodyPr/>
          <a:lstStyle/>
          <a:p>
            <a:pPr eaLnBrk="1" hangingPunct="1">
              <a:defRPr/>
            </a:pPr>
            <a:r>
              <a:rPr lang="en-US" b="1" i="1" dirty="0" smtClean="0">
                <a:solidFill>
                  <a:schemeClr val="accent1">
                    <a:lumMod val="50000"/>
                  </a:schemeClr>
                </a:solidFill>
                <a:effectLst>
                  <a:outerShdw blurRad="38100" dist="38100" dir="2700000" algn="tl">
                    <a:srgbClr val="C0C0C0"/>
                  </a:outerShdw>
                </a:effectLst>
                <a:latin typeface="Calibri" pitchFamily="-111" charset="0"/>
              </a:rPr>
              <a:t>COGNITIVE THEORY</a:t>
            </a:r>
          </a:p>
        </p:txBody>
      </p:sp>
      <p:sp>
        <p:nvSpPr>
          <p:cNvPr id="32771" name="Content Placeholder 2"/>
          <p:cNvSpPr>
            <a:spLocks noGrp="1"/>
          </p:cNvSpPr>
          <p:nvPr>
            <p:ph idx="1"/>
          </p:nvPr>
        </p:nvSpPr>
        <p:spPr>
          <a:xfrm>
            <a:off x="1447800" y="1524000"/>
            <a:ext cx="7499350" cy="4191000"/>
          </a:xfrm>
        </p:spPr>
        <p:txBody>
          <a:bodyPr>
            <a:normAutofit/>
          </a:bodyPr>
          <a:lstStyle/>
          <a:p>
            <a:pPr eaLnBrk="1" hangingPunct="1"/>
            <a:r>
              <a:rPr lang="en-US" sz="2800" dirty="0" smtClean="0">
                <a:latin typeface="Calibri" pitchFamily="-111" charset="0"/>
              </a:rPr>
              <a:t>is based on the thought process behind the behavior. Changes in behavior are observed, and used as indicators as to what is happening inside the learner’s mind.</a:t>
            </a:r>
          </a:p>
          <a:p>
            <a:pPr eaLnBrk="1" hangingPunct="1">
              <a:buFont typeface="Wingdings 2" pitchFamily="-111" charset="2"/>
              <a:buNone/>
            </a:pPr>
            <a:endParaRPr lang="en-US" sz="2800" dirty="0" smtClean="0">
              <a:latin typeface="Calibri" pitchFamily="-111" charset="0"/>
            </a:endParaRPr>
          </a:p>
          <a:p>
            <a:pPr eaLnBrk="1" hangingPunct="1"/>
            <a:r>
              <a:rPr lang="en-US" sz="2800" dirty="0" smtClean="0">
                <a:latin typeface="Calibri" pitchFamily="-111" charset="0"/>
              </a:rPr>
              <a:t>Cognitive theorists believe that learning involves associations established through contiguity and repetition and interaction between heredity and environment.</a:t>
            </a:r>
          </a:p>
          <a:p>
            <a:pPr eaLnBrk="1" hangingPunct="1"/>
            <a:endParaRPr lang="en-US" dirty="0" smtClean="0"/>
          </a:p>
          <a:p>
            <a:pPr eaLnBrk="1" hangingPunct="1">
              <a:buNone/>
            </a:pPr>
            <a:endParaRPr lang="en-US" dirty="0" smtClean="0"/>
          </a:p>
        </p:txBody>
      </p:sp>
      <p:sp>
        <p:nvSpPr>
          <p:cNvPr id="4" name="TextBox 3"/>
          <p:cNvSpPr txBox="1"/>
          <p:nvPr/>
        </p:nvSpPr>
        <p:spPr>
          <a:xfrm>
            <a:off x="990600" y="6324600"/>
            <a:ext cx="7391400" cy="307777"/>
          </a:xfrm>
          <a:prstGeom prst="rect">
            <a:avLst/>
          </a:prstGeom>
          <a:noFill/>
        </p:spPr>
        <p:txBody>
          <a:bodyPr wrap="square" rtlCol="0">
            <a:spAutoFit/>
          </a:bodyPr>
          <a:lstStyle/>
          <a:p>
            <a:r>
              <a:rPr lang="en-US" sz="1400" dirty="0" smtClean="0"/>
              <a:t>Wurth, J. (2009). Nova Southeastern University.  Ft. Lauderdale, FL. </a:t>
            </a:r>
            <a:endParaRPr lang="en-US" sz="1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b="1" i="1" dirty="0" smtClean="0">
                <a:solidFill>
                  <a:schemeClr val="accent1">
                    <a:lumMod val="50000"/>
                  </a:schemeClr>
                </a:solidFill>
                <a:effectLst>
                  <a:outerShdw blurRad="38100" dist="38100" dir="2700000" algn="tl">
                    <a:srgbClr val="C0C0C0"/>
                  </a:outerShdw>
                </a:effectLst>
                <a:latin typeface="Calibri" pitchFamily="-111" charset="0"/>
              </a:rPr>
              <a:t>COGNITIVE THEORY (CONT.)</a:t>
            </a:r>
          </a:p>
        </p:txBody>
      </p:sp>
      <p:sp>
        <p:nvSpPr>
          <p:cNvPr id="33795" name="Content Placeholder 2"/>
          <p:cNvSpPr>
            <a:spLocks noGrp="1"/>
          </p:cNvSpPr>
          <p:nvPr>
            <p:ph idx="1"/>
          </p:nvPr>
        </p:nvSpPr>
        <p:spPr>
          <a:xfrm>
            <a:off x="1371600" y="1219200"/>
            <a:ext cx="7499350" cy="4800600"/>
          </a:xfrm>
        </p:spPr>
        <p:txBody>
          <a:bodyPr/>
          <a:lstStyle/>
          <a:p>
            <a:pPr eaLnBrk="1" hangingPunct="1">
              <a:buFont typeface="Wingdings 2" pitchFamily="-111" charset="2"/>
              <a:buNone/>
            </a:pPr>
            <a:r>
              <a:rPr lang="en-US" dirty="0" smtClean="0">
                <a:latin typeface="Calibri" pitchFamily="-111" charset="0"/>
              </a:rPr>
              <a:t>  </a:t>
            </a:r>
          </a:p>
          <a:p>
            <a:pPr eaLnBrk="1" hangingPunct="1">
              <a:buFont typeface="Wingdings 2" pitchFamily="-111" charset="2"/>
              <a:buNone/>
            </a:pPr>
            <a:endParaRPr lang="en-US" dirty="0" smtClean="0">
              <a:latin typeface="Calibri" pitchFamily="-111" charset="0"/>
            </a:endParaRPr>
          </a:p>
          <a:p>
            <a:pPr eaLnBrk="1" hangingPunct="1">
              <a:buFont typeface="Wingdings 2" pitchFamily="-111" charset="2"/>
              <a:buNone/>
            </a:pPr>
            <a:r>
              <a:rPr lang="en-US" dirty="0" smtClean="0">
                <a:latin typeface="Calibri" pitchFamily="-111" charset="0"/>
              </a:rPr>
              <a:t>	Cognitive Theorists are also aware of the value of reinforcement, although they use it as providing feedback instead of as a motivator.  </a:t>
            </a:r>
            <a:r>
              <a:rPr lang="en-US" sz="2000" dirty="0" smtClean="0">
                <a:latin typeface="Calibri" pitchFamily="-111" charset="0"/>
              </a:rPr>
              <a:t>(Good and </a:t>
            </a:r>
            <a:r>
              <a:rPr lang="en-US" sz="2000" dirty="0" err="1" smtClean="0">
                <a:latin typeface="Calibri" pitchFamily="-111" charset="0"/>
              </a:rPr>
              <a:t>Brophy</a:t>
            </a:r>
            <a:r>
              <a:rPr lang="en-US" sz="2000" dirty="0" smtClean="0">
                <a:latin typeface="Calibri" pitchFamily="-111" charset="0"/>
              </a:rPr>
              <a:t>, 1990).</a:t>
            </a:r>
          </a:p>
          <a:p>
            <a:pPr eaLnBrk="1" hangingPunct="1">
              <a:buFont typeface="Wingdings 2" pitchFamily="-111" charset="2"/>
              <a:buNone/>
            </a:pPr>
            <a:endParaRPr lang="en-US" sz="2000" dirty="0" smtClean="0">
              <a:latin typeface="Calibri" pitchFamily="-111" charset="0"/>
            </a:endParaRPr>
          </a:p>
          <a:p>
            <a:pPr eaLnBrk="1" hangingPunct="1">
              <a:buFont typeface="Wingdings 2" pitchFamily="-111" charset="2"/>
              <a:buNone/>
            </a:pPr>
            <a:endParaRPr lang="en-US" sz="2000" dirty="0" smtClean="0">
              <a:latin typeface="Calibri" pitchFamily="-111" charset="0"/>
            </a:endParaRPr>
          </a:p>
          <a:p>
            <a:pPr>
              <a:buFont typeface="Wingdings 2" pitchFamily="-111" charset="2"/>
              <a:buNone/>
            </a:pPr>
            <a:endParaRPr lang="en-US" sz="2000" b="1" i="1" dirty="0" smtClean="0"/>
          </a:p>
          <a:p>
            <a:pPr>
              <a:buFont typeface="Wingdings 2" pitchFamily="-111" charset="2"/>
              <a:buNone/>
            </a:pPr>
            <a:endParaRPr lang="en-US" sz="2000" b="1" i="1" dirty="0" smtClean="0"/>
          </a:p>
          <a:p>
            <a:pPr>
              <a:buFont typeface="Wingdings 2" pitchFamily="-111" charset="2"/>
              <a:buNone/>
            </a:pPr>
            <a:endParaRPr lang="en-US" sz="2000" b="1" i="1" dirty="0" smtClean="0"/>
          </a:p>
          <a:p>
            <a:endParaRPr lang="en-US" sz="2000" b="1" i="1" dirty="0" smtClean="0"/>
          </a:p>
          <a:p>
            <a:pPr eaLnBrk="1" hangingPunct="1"/>
            <a:endParaRPr lang="en-US" sz="2000" dirty="0" smtClean="0">
              <a:latin typeface="Calibri" pitchFamily="-111" charset="0"/>
            </a:endParaRPr>
          </a:p>
          <a:p>
            <a:pPr eaLnBrk="1" hangingPunct="1"/>
            <a:endParaRPr lang="en-US" sz="2000" dirty="0" smtClean="0">
              <a:latin typeface="Calibri" pitchFamily="-111" charset="0"/>
            </a:endParaRPr>
          </a:p>
          <a:p>
            <a:pPr eaLnBrk="1" hangingPunct="1"/>
            <a:endParaRPr lang="en-US" sz="2000" dirty="0" smtClean="0">
              <a:latin typeface="Calibri" pitchFamily="-111" charset="0"/>
            </a:endParaRPr>
          </a:p>
          <a:p>
            <a:pPr eaLnBrk="1" hangingPunct="1"/>
            <a:endParaRPr lang="en-US" dirty="0" smtClean="0"/>
          </a:p>
        </p:txBody>
      </p:sp>
      <p:sp>
        <p:nvSpPr>
          <p:cNvPr id="4" name="TextBox 3"/>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i="1" dirty="0" smtClean="0">
                <a:solidFill>
                  <a:schemeClr val="accent1">
                    <a:lumMod val="50000"/>
                  </a:schemeClr>
                </a:solidFill>
                <a:effectLst>
                  <a:outerShdw blurRad="38100" dist="38100" dir="2700000" algn="tl">
                    <a:srgbClr val="C0C0C0"/>
                  </a:outerShdw>
                </a:effectLst>
              </a:rPr>
              <a:t>HUMANIST THEORY </a:t>
            </a:r>
          </a:p>
        </p:txBody>
      </p:sp>
      <p:sp>
        <p:nvSpPr>
          <p:cNvPr id="34819" name="Content Placeholder 2"/>
          <p:cNvSpPr>
            <a:spLocks noGrp="1"/>
          </p:cNvSpPr>
          <p:nvPr>
            <p:ph idx="1"/>
          </p:nvPr>
        </p:nvSpPr>
        <p:spPr>
          <a:xfrm>
            <a:off x="457200" y="1935480"/>
            <a:ext cx="8229600" cy="2560320"/>
          </a:xfrm>
        </p:spPr>
        <p:txBody>
          <a:bodyPr/>
          <a:lstStyle/>
          <a:p>
            <a:r>
              <a:rPr lang="en-US" smtClean="0"/>
              <a:t>Is based on the belief that learning is viewed as a personal act to fulfill one’s potential.</a:t>
            </a:r>
          </a:p>
          <a:p>
            <a:r>
              <a:rPr lang="en-US" smtClean="0"/>
              <a:t>Self-concept and self-esteem are essential for learning.</a:t>
            </a:r>
          </a:p>
          <a:p>
            <a:r>
              <a:rPr lang="en-US" smtClean="0"/>
              <a:t>There is a natural desire to learn.</a:t>
            </a:r>
          </a:p>
          <a:p>
            <a:r>
              <a:rPr lang="en-US" smtClean="0"/>
              <a:t>Learning occurs in a positive environment.</a:t>
            </a:r>
          </a:p>
          <a:p>
            <a:endParaRPr lang="en-US" smtClean="0"/>
          </a:p>
          <a:p>
            <a:endParaRPr lang="en-US" smtClean="0"/>
          </a:p>
          <a:p>
            <a:pPr>
              <a:buFont typeface="Wingdings 2" pitchFamily="-111" charset="2"/>
              <a:buNone/>
            </a:pPr>
            <a:endParaRPr lang="en-US" smtClean="0"/>
          </a:p>
        </p:txBody>
      </p:sp>
      <p:sp>
        <p:nvSpPr>
          <p:cNvPr id="4" name="TextBox 3"/>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sz="3900" b="1" i="1" dirty="0" smtClean="0">
                <a:solidFill>
                  <a:schemeClr val="accent1">
                    <a:lumMod val="50000"/>
                  </a:schemeClr>
                </a:solidFill>
                <a:effectLst>
                  <a:outerShdw blurRad="38100" dist="38100" dir="2700000" algn="tl">
                    <a:srgbClr val="C0C0C0"/>
                  </a:outerShdw>
                </a:effectLst>
              </a:rPr>
              <a:t>Some other important theories:</a:t>
            </a:r>
          </a:p>
        </p:txBody>
      </p:sp>
      <p:sp>
        <p:nvSpPr>
          <p:cNvPr id="35843" name="Content Placeholder 2"/>
          <p:cNvSpPr>
            <a:spLocks noGrp="1"/>
          </p:cNvSpPr>
          <p:nvPr>
            <p:ph idx="1"/>
          </p:nvPr>
        </p:nvSpPr>
        <p:spPr/>
        <p:txBody>
          <a:bodyPr/>
          <a:lstStyle/>
          <a:p>
            <a:r>
              <a:rPr lang="en-US" sz="2800" b="1" i="1" dirty="0" smtClean="0">
                <a:latin typeface="Calibri" pitchFamily="-111" charset="0"/>
              </a:rPr>
              <a:t>CONSTRUCTIVISM THEORY</a:t>
            </a:r>
            <a:r>
              <a:rPr lang="en-US" sz="2800" dirty="0" smtClean="0">
                <a:latin typeface="Calibri" pitchFamily="-111" charset="0"/>
              </a:rPr>
              <a:t> is based on the idea that learners construct their own meaning through individual experiences and schema.</a:t>
            </a:r>
          </a:p>
          <a:p>
            <a:pPr>
              <a:buFont typeface="Wingdings 2" pitchFamily="-111" charset="2"/>
              <a:buNone/>
            </a:pPr>
            <a:endParaRPr lang="en-US" sz="2800" dirty="0" smtClean="0">
              <a:latin typeface="Calibri" pitchFamily="-111" charset="0"/>
            </a:endParaRPr>
          </a:p>
          <a:p>
            <a:pPr>
              <a:buFont typeface="Wingdings 2" pitchFamily="-111" charset="2"/>
              <a:buNone/>
            </a:pPr>
            <a:r>
              <a:rPr lang="en-US" sz="2800" dirty="0" smtClean="0">
                <a:latin typeface="Calibri" pitchFamily="-111" charset="0"/>
              </a:rPr>
              <a:t>   Schema is our internal knowledge structure. All new information is compared, combined, extended or altered to our present schema according to constructivists.</a:t>
            </a:r>
          </a:p>
          <a:p>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2"/>
          <p:cNvSpPr>
            <a:spLocks noGrp="1"/>
          </p:cNvSpPr>
          <p:nvPr>
            <p:ph idx="1"/>
          </p:nvPr>
        </p:nvSpPr>
        <p:spPr/>
        <p:txBody>
          <a:bodyPr/>
          <a:lstStyle/>
          <a:p>
            <a:r>
              <a:rPr lang="en-US" sz="2400" b="1" i="1" smtClean="0">
                <a:latin typeface="Calibri" pitchFamily="-111" charset="0"/>
              </a:rPr>
              <a:t>EXPERIENTIAL LEARNING THEORY </a:t>
            </a:r>
            <a:r>
              <a:rPr lang="en-US" sz="2400" smtClean="0">
                <a:latin typeface="Calibri" pitchFamily="-111" charset="0"/>
              </a:rPr>
              <a:t>was originated by David A. Kolb. It is a four-stage cyclical theory of learning that combines experience, perception, cognition, and behavior.</a:t>
            </a:r>
          </a:p>
          <a:p>
            <a:pPr>
              <a:buFont typeface="Wingdings 2" pitchFamily="-111" charset="2"/>
              <a:buNone/>
            </a:pPr>
            <a:r>
              <a:rPr lang="en-US" sz="2400" smtClean="0">
                <a:latin typeface="Calibri" pitchFamily="-111" charset="0"/>
              </a:rPr>
              <a:t> </a:t>
            </a:r>
          </a:p>
          <a:p>
            <a:r>
              <a:rPr lang="en-US" sz="2400" smtClean="0">
                <a:latin typeface="Calibri" pitchFamily="-111" charset="0"/>
              </a:rPr>
              <a:t>This theory focuses on the idea that everyone has a natural desire to learn and that learners need to be empowered and have control over the learning process.  The teacher becomes a facilitator.  This theory could be seen as a foundation for the Learner-Centered Theory of learning.</a:t>
            </a:r>
          </a:p>
          <a:p>
            <a:endParaRPr 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762000"/>
          </a:xfrm>
        </p:spPr>
        <p:txBody>
          <a:bodyPr>
            <a:normAutofit fontScale="90000"/>
          </a:bodyPr>
          <a:lstStyle/>
          <a:p>
            <a:pPr algn="ctr"/>
            <a:r>
              <a:rPr lang="en-US" dirty="0" smtClean="0"/>
              <a:t>Learning – Styles of Group</a:t>
            </a:r>
            <a:endParaRPr lang="en-US" dirty="0"/>
          </a:p>
        </p:txBody>
      </p:sp>
      <p:sp>
        <p:nvSpPr>
          <p:cNvPr id="3" name="Text Placeholder 2"/>
          <p:cNvSpPr>
            <a:spLocks noGrp="1"/>
          </p:cNvSpPr>
          <p:nvPr>
            <p:ph type="body" idx="1"/>
          </p:nvPr>
        </p:nvSpPr>
        <p:spPr>
          <a:xfrm>
            <a:off x="457200" y="1371600"/>
            <a:ext cx="4040188" cy="2438400"/>
          </a:xfrm>
          <a:solidFill>
            <a:schemeClr val="accent6">
              <a:lumMod val="60000"/>
              <a:lumOff val="40000"/>
            </a:schemeClr>
          </a:solidFill>
          <a:ln w="38100">
            <a:solidFill>
              <a:schemeClr val="accent5">
                <a:lumMod val="50000"/>
              </a:schemeClr>
            </a:solidFill>
          </a:ln>
          <a:effectLst/>
        </p:spPr>
        <p:txBody>
          <a:bodyPr/>
          <a:lstStyle/>
          <a:p>
            <a:r>
              <a:rPr lang="en-US" sz="3200" dirty="0" smtClean="0">
                <a:solidFill>
                  <a:schemeClr val="tx1"/>
                </a:solidFill>
              </a:rPr>
              <a:t> ACCOMMODATOR</a:t>
            </a:r>
          </a:p>
          <a:p>
            <a:r>
              <a:rPr lang="en-US" sz="2000" dirty="0" smtClean="0">
                <a:solidFill>
                  <a:schemeClr val="tx1"/>
                </a:solidFill>
              </a:rPr>
              <a:t>Strengths:</a:t>
            </a:r>
          </a:p>
          <a:p>
            <a:pPr>
              <a:buFont typeface="Arial" pitchFamily="34" charset="0"/>
              <a:buChar char="•"/>
            </a:pPr>
            <a:r>
              <a:rPr lang="en-US" sz="1600" b="0" dirty="0" smtClean="0">
                <a:solidFill>
                  <a:schemeClr val="tx1"/>
                </a:solidFill>
              </a:rPr>
              <a:t>Getting things done</a:t>
            </a:r>
          </a:p>
          <a:p>
            <a:pPr>
              <a:buFont typeface="Arial" pitchFamily="34" charset="0"/>
              <a:buChar char="•"/>
            </a:pPr>
            <a:r>
              <a:rPr lang="en-US" sz="1600" b="0" dirty="0" smtClean="0">
                <a:solidFill>
                  <a:schemeClr val="tx1"/>
                </a:solidFill>
              </a:rPr>
              <a:t>Leadership</a:t>
            </a:r>
          </a:p>
          <a:p>
            <a:pPr>
              <a:buFont typeface="Arial" pitchFamily="34" charset="0"/>
              <a:buChar char="•"/>
            </a:pPr>
            <a:r>
              <a:rPr lang="en-US" sz="1600" b="0" dirty="0" smtClean="0">
                <a:solidFill>
                  <a:schemeClr val="tx1"/>
                </a:solidFill>
              </a:rPr>
              <a:t>Risk-taking</a:t>
            </a:r>
          </a:p>
          <a:p>
            <a:pPr algn="r"/>
            <a:endParaRPr lang="en-US" sz="1600" dirty="0" smtClean="0">
              <a:solidFill>
                <a:schemeClr val="tx1"/>
              </a:solidFill>
            </a:endParaRPr>
          </a:p>
          <a:p>
            <a:r>
              <a:rPr lang="en-US" sz="1600" dirty="0" smtClean="0">
                <a:solidFill>
                  <a:schemeClr val="tx1"/>
                </a:solidFill>
              </a:rPr>
              <a:t>Active</a:t>
            </a:r>
            <a:endParaRPr lang="en-US" sz="1600" dirty="0">
              <a:solidFill>
                <a:schemeClr val="tx1"/>
              </a:solidFill>
            </a:endParaRPr>
          </a:p>
        </p:txBody>
      </p:sp>
      <p:sp>
        <p:nvSpPr>
          <p:cNvPr id="4" name="Text Placeholder 3"/>
          <p:cNvSpPr>
            <a:spLocks noGrp="1"/>
          </p:cNvSpPr>
          <p:nvPr>
            <p:ph type="body" sz="half" idx="3"/>
          </p:nvPr>
        </p:nvSpPr>
        <p:spPr>
          <a:xfrm>
            <a:off x="4645025" y="1371601"/>
            <a:ext cx="4041775" cy="2438400"/>
          </a:xfrm>
          <a:solidFill>
            <a:schemeClr val="accent6">
              <a:lumMod val="60000"/>
              <a:lumOff val="40000"/>
            </a:schemeClr>
          </a:solidFill>
          <a:ln w="38100">
            <a:solidFill>
              <a:schemeClr val="accent5">
                <a:lumMod val="50000"/>
              </a:schemeClr>
            </a:solidFill>
          </a:ln>
        </p:spPr>
        <p:txBody>
          <a:bodyPr>
            <a:normAutofit/>
          </a:bodyPr>
          <a:lstStyle/>
          <a:p>
            <a:r>
              <a:rPr lang="en-US" sz="3200" dirty="0" smtClean="0">
                <a:solidFill>
                  <a:schemeClr val="tx1"/>
                </a:solidFill>
              </a:rPr>
              <a:t>DIVERGER</a:t>
            </a:r>
          </a:p>
          <a:p>
            <a:r>
              <a:rPr lang="en-US" sz="2000" dirty="0" smtClean="0">
                <a:solidFill>
                  <a:schemeClr val="tx1"/>
                </a:solidFill>
              </a:rPr>
              <a:t>Strengths:</a:t>
            </a:r>
          </a:p>
          <a:p>
            <a:pPr>
              <a:buFont typeface="Arial" pitchFamily="34" charset="0"/>
              <a:buChar char="•"/>
            </a:pPr>
            <a:r>
              <a:rPr lang="en-US" sz="1600" b="0" dirty="0" smtClean="0">
                <a:solidFill>
                  <a:schemeClr val="tx1"/>
                </a:solidFill>
              </a:rPr>
              <a:t>Imaginative ability</a:t>
            </a:r>
          </a:p>
          <a:p>
            <a:pPr>
              <a:buFont typeface="Arial" pitchFamily="34" charset="0"/>
              <a:buChar char="•"/>
            </a:pPr>
            <a:r>
              <a:rPr lang="en-US" sz="1600" b="0" dirty="0" smtClean="0">
                <a:solidFill>
                  <a:schemeClr val="tx1"/>
                </a:solidFill>
              </a:rPr>
              <a:t>Understanding people</a:t>
            </a:r>
          </a:p>
          <a:p>
            <a:pPr>
              <a:buFont typeface="Arial" pitchFamily="34" charset="0"/>
              <a:buChar char="•"/>
            </a:pPr>
            <a:r>
              <a:rPr lang="en-US" sz="1600" b="0" dirty="0" smtClean="0">
                <a:solidFill>
                  <a:schemeClr val="tx1"/>
                </a:solidFill>
              </a:rPr>
              <a:t>Recognizing problems</a:t>
            </a:r>
          </a:p>
          <a:p>
            <a:pPr>
              <a:buFont typeface="Arial" pitchFamily="34" charset="0"/>
              <a:buChar char="•"/>
            </a:pPr>
            <a:r>
              <a:rPr lang="en-US" sz="1600" b="0" dirty="0" smtClean="0">
                <a:solidFill>
                  <a:schemeClr val="tx1"/>
                </a:solidFill>
              </a:rPr>
              <a:t>Brainstorming	</a:t>
            </a:r>
            <a:r>
              <a:rPr lang="en-US" sz="1700" dirty="0" smtClean="0">
                <a:solidFill>
                  <a:schemeClr val="tx1"/>
                </a:solidFill>
              </a:rPr>
              <a:t>	</a:t>
            </a:r>
          </a:p>
          <a:p>
            <a:pPr algn="r"/>
            <a:r>
              <a:rPr lang="en-US" sz="1700" dirty="0" smtClean="0">
                <a:solidFill>
                  <a:schemeClr val="tx1"/>
                </a:solidFill>
              </a:rPr>
              <a:t>   Reflective</a:t>
            </a:r>
            <a:endParaRPr lang="en-US" sz="1700" dirty="0">
              <a:solidFill>
                <a:schemeClr val="tx1"/>
              </a:solidFill>
            </a:endParaRPr>
          </a:p>
        </p:txBody>
      </p:sp>
      <p:sp>
        <p:nvSpPr>
          <p:cNvPr id="5" name="Content Placeholder 4"/>
          <p:cNvSpPr>
            <a:spLocks noGrp="1"/>
          </p:cNvSpPr>
          <p:nvPr>
            <p:ph sz="quarter" idx="2"/>
          </p:nvPr>
        </p:nvSpPr>
        <p:spPr>
          <a:xfrm>
            <a:off x="457200" y="4038600"/>
            <a:ext cx="4040188" cy="2321720"/>
          </a:xfrm>
          <a:solidFill>
            <a:schemeClr val="accent6">
              <a:lumMod val="60000"/>
              <a:lumOff val="40000"/>
            </a:schemeClr>
          </a:solidFill>
          <a:ln w="38100">
            <a:solidFill>
              <a:schemeClr val="accent5">
                <a:lumMod val="50000"/>
              </a:schemeClr>
            </a:solidFill>
          </a:ln>
        </p:spPr>
        <p:txBody>
          <a:bodyPr>
            <a:normAutofit fontScale="92500" lnSpcReduction="10000"/>
          </a:bodyPr>
          <a:lstStyle/>
          <a:p>
            <a:pPr>
              <a:buNone/>
            </a:pPr>
            <a:r>
              <a:rPr lang="en-US" sz="1700" b="1" dirty="0" smtClean="0"/>
              <a:t>Experimentation</a:t>
            </a:r>
          </a:p>
          <a:p>
            <a:pPr>
              <a:buNone/>
            </a:pPr>
            <a:r>
              <a:rPr lang="en-US" sz="3500" b="1" dirty="0" smtClean="0"/>
              <a:t>CONVERGER</a:t>
            </a:r>
          </a:p>
          <a:p>
            <a:pPr>
              <a:buNone/>
            </a:pPr>
            <a:r>
              <a:rPr lang="en-US" b="1" dirty="0" smtClean="0"/>
              <a:t>Strengths:</a:t>
            </a:r>
          </a:p>
          <a:p>
            <a:r>
              <a:rPr lang="en-US" sz="1700" dirty="0" smtClean="0"/>
              <a:t>Problem-solving</a:t>
            </a:r>
          </a:p>
          <a:p>
            <a:r>
              <a:rPr lang="en-US" sz="1700" dirty="0" smtClean="0"/>
              <a:t>Decision-making</a:t>
            </a:r>
          </a:p>
          <a:p>
            <a:r>
              <a:rPr lang="en-US" sz="1700" dirty="0" smtClean="0"/>
              <a:t>Deductive reasoning</a:t>
            </a:r>
          </a:p>
          <a:p>
            <a:r>
              <a:rPr lang="en-US" sz="1700" dirty="0" smtClean="0"/>
              <a:t>Defining problems</a:t>
            </a:r>
            <a:endParaRPr lang="en-US" sz="1700" dirty="0"/>
          </a:p>
        </p:txBody>
      </p:sp>
      <p:sp>
        <p:nvSpPr>
          <p:cNvPr id="6" name="Content Placeholder 5"/>
          <p:cNvSpPr>
            <a:spLocks noGrp="1"/>
          </p:cNvSpPr>
          <p:nvPr>
            <p:ph sz="quarter" idx="4"/>
          </p:nvPr>
        </p:nvSpPr>
        <p:spPr>
          <a:xfrm>
            <a:off x="4645025" y="4038600"/>
            <a:ext cx="4041775" cy="2321720"/>
          </a:xfrm>
          <a:solidFill>
            <a:schemeClr val="accent6">
              <a:lumMod val="60000"/>
              <a:lumOff val="40000"/>
            </a:schemeClr>
          </a:solidFill>
          <a:ln w="38100">
            <a:solidFill>
              <a:schemeClr val="accent5">
                <a:lumMod val="50000"/>
              </a:schemeClr>
            </a:solidFill>
          </a:ln>
        </p:spPr>
        <p:txBody>
          <a:bodyPr>
            <a:normAutofit fontScale="92500" lnSpcReduction="10000"/>
          </a:bodyPr>
          <a:lstStyle/>
          <a:p>
            <a:pPr algn="r">
              <a:buNone/>
            </a:pPr>
            <a:r>
              <a:rPr lang="en-US" sz="1700" b="1" dirty="0" smtClean="0"/>
              <a:t>Assimilator</a:t>
            </a:r>
          </a:p>
          <a:p>
            <a:pPr>
              <a:buNone/>
            </a:pPr>
            <a:r>
              <a:rPr lang="en-US" sz="3500" b="1" dirty="0" smtClean="0"/>
              <a:t>Assimilator</a:t>
            </a:r>
          </a:p>
          <a:p>
            <a:pPr>
              <a:buNone/>
            </a:pPr>
            <a:r>
              <a:rPr lang="en-US" b="1" dirty="0" smtClean="0"/>
              <a:t>Strengths:</a:t>
            </a:r>
          </a:p>
          <a:p>
            <a:r>
              <a:rPr lang="en-US" sz="1700" dirty="0" smtClean="0"/>
              <a:t>Planning</a:t>
            </a:r>
          </a:p>
          <a:p>
            <a:r>
              <a:rPr lang="en-US" sz="1700" dirty="0" smtClean="0"/>
              <a:t>Creating models</a:t>
            </a:r>
          </a:p>
          <a:p>
            <a:r>
              <a:rPr lang="en-US" sz="1700" dirty="0" smtClean="0"/>
              <a:t>Defining problems</a:t>
            </a:r>
          </a:p>
          <a:p>
            <a:r>
              <a:rPr lang="en-US" sz="1700" dirty="0" smtClean="0"/>
              <a:t>Developing theories</a:t>
            </a:r>
            <a:endParaRPr lang="en-US" sz="1700" dirty="0"/>
          </a:p>
        </p:txBody>
      </p:sp>
      <p:sp>
        <p:nvSpPr>
          <p:cNvPr id="7" name="Rectangle 6"/>
          <p:cNvSpPr/>
          <p:nvPr/>
        </p:nvSpPr>
        <p:spPr>
          <a:xfrm>
            <a:off x="2362200" y="6248400"/>
            <a:ext cx="4419600" cy="3048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Abstract Conceptualization</a:t>
            </a:r>
            <a:endParaRPr lang="en-US" b="1" dirty="0">
              <a:solidFill>
                <a:schemeClr val="tx1"/>
              </a:solidFill>
            </a:endParaRPr>
          </a:p>
        </p:txBody>
      </p:sp>
      <p:sp>
        <p:nvSpPr>
          <p:cNvPr id="8" name="Rectangle 7"/>
          <p:cNvSpPr/>
          <p:nvPr/>
        </p:nvSpPr>
        <p:spPr>
          <a:xfrm>
            <a:off x="2362200" y="1143000"/>
            <a:ext cx="4419600" cy="3048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Concrete Experience</a:t>
            </a:r>
            <a:endParaRPr lang="en-US" b="1"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066800" y="457200"/>
            <a:ext cx="7620000" cy="1143000"/>
          </a:xfrm>
        </p:spPr>
        <p:txBody>
          <a:bodyPr/>
          <a:lstStyle/>
          <a:p>
            <a:pPr eaLnBrk="1" hangingPunct="1">
              <a:defRPr/>
            </a:pPr>
            <a:r>
              <a:rPr lang="en-US" sz="3200" b="1" i="1" dirty="0" smtClean="0">
                <a:effectLst>
                  <a:outerShdw blurRad="38100" dist="38100" dir="2700000" algn="tl">
                    <a:srgbClr val="C0C0C0"/>
                  </a:outerShdw>
                </a:effectLst>
              </a:rPr>
              <a:t>	</a:t>
            </a:r>
            <a:r>
              <a:rPr lang="en-US" sz="3200" b="1" i="1" dirty="0" smtClean="0">
                <a:solidFill>
                  <a:schemeClr val="accent1">
                    <a:lumMod val="50000"/>
                  </a:schemeClr>
                </a:solidFill>
                <a:effectLst>
                  <a:outerShdw blurRad="38100" dist="38100" dir="2700000" algn="tl">
                    <a:srgbClr val="C0C0C0"/>
                  </a:outerShdw>
                </a:effectLst>
              </a:rPr>
              <a:t>Thorndike’s refutation</a:t>
            </a:r>
            <a:r>
              <a:rPr lang="en-US" sz="3200" b="1" i="1" dirty="0" smtClean="0">
                <a:effectLst>
                  <a:outerShdw blurRad="38100" dist="38100" dir="2700000" algn="tl">
                    <a:srgbClr val="C0C0C0"/>
                  </a:outerShdw>
                </a:effectLst>
              </a:rPr>
              <a:t/>
            </a:r>
            <a:br>
              <a:rPr lang="en-US" sz="3200" b="1" i="1" dirty="0" smtClean="0">
                <a:effectLst>
                  <a:outerShdw blurRad="38100" dist="38100" dir="2700000" algn="tl">
                    <a:srgbClr val="C0C0C0"/>
                  </a:outerShdw>
                </a:effectLst>
              </a:rPr>
            </a:br>
            <a:endParaRPr lang="en-US" sz="3200" dirty="0" smtClean="0">
              <a:effectLst>
                <a:outerShdw blurRad="38100" dist="38100" dir="2700000" algn="tl">
                  <a:srgbClr val="C0C0C0"/>
                </a:outerShdw>
              </a:effectLst>
            </a:endParaRPr>
          </a:p>
        </p:txBody>
      </p:sp>
      <p:sp>
        <p:nvSpPr>
          <p:cNvPr id="18435" name="TextBox 4"/>
          <p:cNvSpPr txBox="1">
            <a:spLocks noChangeArrowheads="1"/>
          </p:cNvSpPr>
          <p:nvPr/>
        </p:nvSpPr>
        <p:spPr bwMode="auto">
          <a:xfrm>
            <a:off x="1143000" y="1295400"/>
            <a:ext cx="8001000" cy="4894263"/>
          </a:xfrm>
          <a:prstGeom prst="rect">
            <a:avLst/>
          </a:prstGeom>
          <a:noFill/>
          <a:ln w="9525">
            <a:noFill/>
            <a:miter lim="800000"/>
            <a:headEnd/>
            <a:tailEnd/>
          </a:ln>
        </p:spPr>
        <p:txBody>
          <a:bodyPr>
            <a:spAutoFit/>
          </a:bodyPr>
          <a:lstStyle/>
          <a:p>
            <a:pPr>
              <a:buFont typeface="Arial" charset="0"/>
              <a:buChar char="•"/>
            </a:pPr>
            <a:r>
              <a:rPr lang="en-US" sz="2400"/>
              <a:t>The study of geometry or algebra does not necessarily increase students’ logical ability.</a:t>
            </a:r>
          </a:p>
          <a:p>
            <a:endParaRPr lang="en-US" sz="2400"/>
          </a:p>
          <a:p>
            <a:pPr>
              <a:buFont typeface="Arial" charset="0"/>
              <a:buChar char="•"/>
            </a:pPr>
            <a:r>
              <a:rPr lang="en-US" sz="2400"/>
              <a:t>The study of languages such as Latin does not necessarily develop students’ verbal skills.</a:t>
            </a:r>
          </a:p>
          <a:p>
            <a:pPr>
              <a:buFont typeface="Arial" charset="0"/>
              <a:buChar char="•"/>
            </a:pPr>
            <a:endParaRPr lang="en-US" sz="2400"/>
          </a:p>
          <a:p>
            <a:pPr>
              <a:buFont typeface="Arial" charset="0"/>
              <a:buChar char="•"/>
            </a:pPr>
            <a:r>
              <a:rPr lang="en-US" sz="2400"/>
              <a:t>Consequently, these subjects should not be considered core curriculum.</a:t>
            </a:r>
          </a:p>
          <a:p>
            <a:pPr>
              <a:buFont typeface="Arial" charset="0"/>
              <a:buChar char="•"/>
            </a:pPr>
            <a:endParaRPr lang="en-US" sz="2400"/>
          </a:p>
          <a:p>
            <a:pPr>
              <a:buFont typeface="Arial" charset="0"/>
              <a:buChar char="•"/>
            </a:pPr>
            <a:r>
              <a:rPr lang="en-US" sz="2400"/>
              <a:t>Curriculum should be designed to help students become successful in life.</a:t>
            </a:r>
          </a:p>
          <a:p>
            <a:pPr>
              <a:buFont typeface="Arial" charset="0"/>
              <a:buChar char="•"/>
            </a:pPr>
            <a:endParaRPr lang="en-US" sz="2400"/>
          </a:p>
          <a:p>
            <a:pPr>
              <a:buFont typeface="Arial" charset="0"/>
              <a:buChar char="•"/>
            </a:pPr>
            <a:endParaRPr lang="en-US" sz="2400"/>
          </a:p>
        </p:txBody>
      </p:sp>
      <p:pic>
        <p:nvPicPr>
          <p:cNvPr id="18436" name="Picture 3"/>
          <p:cNvPicPr>
            <a:picLocks noChangeAspect="1"/>
          </p:cNvPicPr>
          <p:nvPr/>
        </p:nvPicPr>
        <p:blipFill>
          <a:blip r:embed="rId3"/>
          <a:srcRect/>
          <a:stretch>
            <a:fillRect/>
          </a:stretch>
        </p:blipFill>
        <p:spPr bwMode="auto">
          <a:xfrm>
            <a:off x="7010400" y="5257800"/>
            <a:ext cx="14351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ffectLst>
                  <a:outerShdw blurRad="38100" dist="38100" dir="2700000" algn="tl">
                    <a:srgbClr val="C0C0C0"/>
                  </a:outerShdw>
                </a:effectLst>
              </a:rPr>
              <a:t>	</a:t>
            </a:r>
            <a:r>
              <a:rPr lang="en-US" b="1" i="1" dirty="0" smtClean="0">
                <a:solidFill>
                  <a:schemeClr val="accent1">
                    <a:lumMod val="50000"/>
                  </a:schemeClr>
                </a:solidFill>
                <a:effectLst>
                  <a:outerShdw blurRad="38100" dist="38100" dir="2700000" algn="tl">
                    <a:srgbClr val="C0C0C0"/>
                  </a:outerShdw>
                </a:effectLst>
              </a:rPr>
              <a:t>Learning Style</a:t>
            </a:r>
          </a:p>
        </p:txBody>
      </p:sp>
      <p:sp>
        <p:nvSpPr>
          <p:cNvPr id="40963" name="Content Placeholder 2"/>
          <p:cNvSpPr>
            <a:spLocks noGrp="1"/>
          </p:cNvSpPr>
          <p:nvPr>
            <p:ph idx="1"/>
          </p:nvPr>
        </p:nvSpPr>
        <p:spPr>
          <a:xfrm>
            <a:off x="1435100" y="1905000"/>
            <a:ext cx="4660900" cy="4343400"/>
          </a:xfrm>
        </p:spPr>
        <p:txBody>
          <a:bodyPr/>
          <a:lstStyle/>
          <a:p>
            <a:pPr eaLnBrk="1" hangingPunct="1"/>
            <a:r>
              <a:rPr lang="en-US" dirty="0" smtClean="0"/>
              <a:t>Ways of responding in learning situations</a:t>
            </a:r>
          </a:p>
          <a:p>
            <a:pPr eaLnBrk="1" hangingPunct="1"/>
            <a:r>
              <a:rPr lang="en-US" dirty="0" smtClean="0"/>
              <a:t>Physiological traits</a:t>
            </a:r>
          </a:p>
          <a:p>
            <a:pPr eaLnBrk="1" hangingPunct="1"/>
            <a:r>
              <a:rPr lang="en-US" dirty="0" smtClean="0"/>
              <a:t>Ways of processing information</a:t>
            </a:r>
          </a:p>
          <a:p>
            <a:pPr eaLnBrk="1" hangingPunct="1"/>
            <a:r>
              <a:rPr lang="en-US" dirty="0" smtClean="0"/>
              <a:t>Differences in attitudes, values, approaches</a:t>
            </a:r>
          </a:p>
        </p:txBody>
      </p:sp>
      <p:pic>
        <p:nvPicPr>
          <p:cNvPr id="40964" name="Picture 5" descr="E:\PFiles\MSOffice\Clipart\standard\stddir1\BD05509_.WMF"/>
          <p:cNvPicPr>
            <a:picLocks noChangeAspect="1" noChangeArrowheads="1"/>
          </p:cNvPicPr>
          <p:nvPr/>
        </p:nvPicPr>
        <p:blipFill>
          <a:blip r:embed="rId3"/>
          <a:srcRect/>
          <a:stretch>
            <a:fillRect/>
          </a:stretch>
        </p:blipFill>
        <p:spPr bwMode="auto">
          <a:xfrm>
            <a:off x="6096000" y="2667000"/>
            <a:ext cx="2743200" cy="3352800"/>
          </a:xfrm>
          <a:prstGeom prst="rect">
            <a:avLst/>
          </a:prstGeom>
          <a:noFill/>
          <a:ln w="9525">
            <a:noFill/>
            <a:miter lim="800000"/>
            <a:headEnd/>
            <a:tailEnd/>
          </a:ln>
        </p:spPr>
      </p:pic>
      <p:sp>
        <p:nvSpPr>
          <p:cNvPr id="5" name="TextBox 4"/>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defRPr/>
            </a:pPr>
            <a:r>
              <a:rPr lang="en-US" b="1" i="1" dirty="0" smtClean="0">
                <a:solidFill>
                  <a:schemeClr val="accent1">
                    <a:lumMod val="50000"/>
                  </a:schemeClr>
                </a:solidFill>
                <a:effectLst>
                  <a:outerShdw blurRad="38100" dist="38100" dir="2700000" algn="tl">
                    <a:srgbClr val="C0C0C0"/>
                  </a:outerShdw>
                </a:effectLst>
              </a:rPr>
              <a:t>Learning Styles Inventories</a:t>
            </a:r>
          </a:p>
        </p:txBody>
      </p:sp>
      <p:sp>
        <p:nvSpPr>
          <p:cNvPr id="41987" name="Content Placeholder 2"/>
          <p:cNvSpPr>
            <a:spLocks noGrp="1"/>
          </p:cNvSpPr>
          <p:nvPr>
            <p:ph idx="1"/>
          </p:nvPr>
        </p:nvSpPr>
        <p:spPr>
          <a:xfrm>
            <a:off x="1447800" y="1676400"/>
            <a:ext cx="3746500" cy="4800600"/>
          </a:xfrm>
        </p:spPr>
        <p:txBody>
          <a:bodyPr/>
          <a:lstStyle/>
          <a:p>
            <a:pPr eaLnBrk="1" hangingPunct="1"/>
            <a:r>
              <a:rPr lang="en-US" sz="2400" b="1" i="1" dirty="0" smtClean="0"/>
              <a:t>Personality</a:t>
            </a:r>
            <a:r>
              <a:rPr lang="en-US" sz="2400" dirty="0" smtClean="0"/>
              <a:t> </a:t>
            </a:r>
          </a:p>
          <a:p>
            <a:pPr lvl="1" eaLnBrk="1" hangingPunct="1"/>
            <a:r>
              <a:rPr lang="en-US" sz="2000" dirty="0" smtClean="0"/>
              <a:t>Embedded Figures</a:t>
            </a:r>
          </a:p>
          <a:p>
            <a:pPr lvl="1" eaLnBrk="1" hangingPunct="1"/>
            <a:r>
              <a:rPr lang="en-US" sz="2000" dirty="0" smtClean="0"/>
              <a:t>Myers-Briggs</a:t>
            </a:r>
          </a:p>
          <a:p>
            <a:pPr lvl="1" eaLnBrk="1" hangingPunct="1"/>
            <a:r>
              <a:rPr lang="en-US" sz="2000" dirty="0" smtClean="0"/>
              <a:t>Familiar Figures</a:t>
            </a:r>
          </a:p>
          <a:p>
            <a:pPr lvl="1" eaLnBrk="1" hangingPunct="1"/>
            <a:r>
              <a:rPr lang="en-US" sz="2000" dirty="0" smtClean="0"/>
              <a:t>Witkin</a:t>
            </a:r>
          </a:p>
          <a:p>
            <a:pPr eaLnBrk="1" hangingPunct="1"/>
            <a:r>
              <a:rPr lang="en-US" sz="2400" b="1" i="1" dirty="0" smtClean="0"/>
              <a:t>Information Processing</a:t>
            </a:r>
          </a:p>
          <a:p>
            <a:pPr lvl="1" eaLnBrk="1" hangingPunct="1"/>
            <a:r>
              <a:rPr lang="en-US" sz="2000" dirty="0" smtClean="0"/>
              <a:t>Kolb</a:t>
            </a:r>
          </a:p>
          <a:p>
            <a:pPr lvl="1" eaLnBrk="1" hangingPunct="1"/>
            <a:r>
              <a:rPr lang="en-US" sz="2000" dirty="0" smtClean="0"/>
              <a:t>Gregorc</a:t>
            </a:r>
          </a:p>
          <a:p>
            <a:pPr lvl="1" eaLnBrk="1" hangingPunct="1"/>
            <a:r>
              <a:rPr lang="en-US" sz="2000" dirty="0" smtClean="0"/>
              <a:t>Multi-Intelligence</a:t>
            </a:r>
          </a:p>
          <a:p>
            <a:pPr eaLnBrk="1" hangingPunct="1"/>
            <a:r>
              <a:rPr lang="en-US" sz="2400" b="1" i="1" dirty="0" smtClean="0"/>
              <a:t>Social Interaction</a:t>
            </a:r>
          </a:p>
          <a:p>
            <a:pPr lvl="1" eaLnBrk="1" hangingPunct="1"/>
            <a:r>
              <a:rPr lang="en-US" sz="2000" dirty="0" smtClean="0"/>
              <a:t>Grasha-Reichmann</a:t>
            </a:r>
          </a:p>
          <a:p>
            <a:endParaRPr lang="en-US" dirty="0" smtClean="0"/>
          </a:p>
        </p:txBody>
      </p:sp>
      <p:pic>
        <p:nvPicPr>
          <p:cNvPr id="41988" name="Picture 5" descr="E:\PFiles\MSOffice\Clipart\standard\stddir3\FD00510_.wmf"/>
          <p:cNvPicPr>
            <a:picLocks noChangeAspect="1" noChangeArrowheads="1"/>
          </p:cNvPicPr>
          <p:nvPr/>
        </p:nvPicPr>
        <p:blipFill>
          <a:blip r:embed="rId3"/>
          <a:srcRect/>
          <a:stretch>
            <a:fillRect/>
          </a:stretch>
        </p:blipFill>
        <p:spPr bwMode="auto">
          <a:xfrm>
            <a:off x="5416550" y="2209800"/>
            <a:ext cx="3208338" cy="3657600"/>
          </a:xfrm>
          <a:prstGeom prst="rect">
            <a:avLst/>
          </a:prstGeom>
          <a:noFill/>
          <a:ln w="9525">
            <a:noFill/>
            <a:miter lim="800000"/>
            <a:headEnd/>
            <a:tailEnd/>
          </a:ln>
        </p:spPr>
      </p:pic>
      <p:sp>
        <p:nvSpPr>
          <p:cNvPr id="5" name="TextBox 4"/>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defRPr/>
            </a:pPr>
            <a:r>
              <a:rPr lang="en-US" b="1" i="1" dirty="0" smtClean="0">
                <a:solidFill>
                  <a:schemeClr val="accent1">
                    <a:lumMod val="50000"/>
                  </a:schemeClr>
                </a:solidFill>
                <a:effectLst>
                  <a:outerShdw blurRad="38100" dist="38100" dir="2700000" algn="tl">
                    <a:srgbClr val="C0C0C0"/>
                  </a:outerShdw>
                </a:effectLst>
              </a:rPr>
              <a:t>Learning Styles Inventories</a:t>
            </a:r>
          </a:p>
        </p:txBody>
      </p:sp>
      <p:sp>
        <p:nvSpPr>
          <p:cNvPr id="43011" name="Content Placeholder 2"/>
          <p:cNvSpPr>
            <a:spLocks noGrp="1"/>
          </p:cNvSpPr>
          <p:nvPr>
            <p:ph idx="1"/>
          </p:nvPr>
        </p:nvSpPr>
        <p:spPr>
          <a:xfrm>
            <a:off x="1371600" y="1752600"/>
            <a:ext cx="4356100" cy="4800600"/>
          </a:xfrm>
        </p:spPr>
        <p:txBody>
          <a:bodyPr/>
          <a:lstStyle/>
          <a:p>
            <a:pPr eaLnBrk="1" hangingPunct="1"/>
            <a:r>
              <a:rPr lang="en-US" sz="2800" b="1" i="1" dirty="0" smtClean="0"/>
              <a:t>Environmental and Instructional</a:t>
            </a:r>
            <a:endParaRPr lang="en-US" sz="2800" dirty="0" smtClean="0"/>
          </a:p>
          <a:p>
            <a:pPr lvl="1" eaLnBrk="1" hangingPunct="1"/>
            <a:r>
              <a:rPr lang="en-US" sz="2400" dirty="0" smtClean="0"/>
              <a:t>PEPS</a:t>
            </a:r>
          </a:p>
          <a:p>
            <a:pPr lvl="1" eaLnBrk="1" hangingPunct="1"/>
            <a:r>
              <a:rPr lang="en-US" sz="2400" dirty="0" smtClean="0"/>
              <a:t>Dunn, Dunn</a:t>
            </a:r>
          </a:p>
          <a:p>
            <a:pPr lvl="1" eaLnBrk="1" hangingPunct="1"/>
            <a:r>
              <a:rPr lang="en-US" sz="2400" dirty="0" smtClean="0"/>
              <a:t> Price</a:t>
            </a:r>
          </a:p>
          <a:p>
            <a:pPr lvl="1" eaLnBrk="1" hangingPunct="1"/>
            <a:r>
              <a:rPr lang="en-US" sz="2400" dirty="0" smtClean="0"/>
              <a:t>Canfield</a:t>
            </a:r>
          </a:p>
          <a:p>
            <a:pPr lvl="1" eaLnBrk="1" hangingPunct="1"/>
            <a:r>
              <a:rPr lang="en-US" sz="2400" dirty="0" smtClean="0"/>
              <a:t>Hill</a:t>
            </a:r>
          </a:p>
          <a:p>
            <a:pPr lvl="1" eaLnBrk="1" hangingPunct="1"/>
            <a:r>
              <a:rPr lang="en-US" sz="2800" dirty="0" smtClean="0"/>
              <a:t>Multi-Intelligence</a:t>
            </a:r>
            <a:endParaRPr lang="en-US" sz="2400" dirty="0" smtClean="0"/>
          </a:p>
          <a:p>
            <a:pPr lvl="1" eaLnBrk="1" hangingPunct="1">
              <a:buFont typeface="Verdana" pitchFamily="-111" charset="0"/>
              <a:buNone/>
            </a:pPr>
            <a:endParaRPr lang="en-US" sz="2400" dirty="0" smtClean="0"/>
          </a:p>
        </p:txBody>
      </p:sp>
      <p:pic>
        <p:nvPicPr>
          <p:cNvPr id="43012" name="Picture 5" descr="E:\PFiles\MSOffice\Clipart\standard\stddir3\FD00510_.wmf"/>
          <p:cNvPicPr>
            <a:picLocks noChangeAspect="1" noChangeArrowheads="1"/>
          </p:cNvPicPr>
          <p:nvPr/>
        </p:nvPicPr>
        <p:blipFill>
          <a:blip r:embed="rId3"/>
          <a:srcRect/>
          <a:stretch>
            <a:fillRect/>
          </a:stretch>
        </p:blipFill>
        <p:spPr bwMode="auto">
          <a:xfrm>
            <a:off x="6284913" y="3200400"/>
            <a:ext cx="2339975" cy="2667000"/>
          </a:xfrm>
          <a:prstGeom prst="rect">
            <a:avLst/>
          </a:prstGeom>
          <a:noFill/>
          <a:ln w="9525">
            <a:noFill/>
            <a:miter lim="800000"/>
            <a:headEnd/>
            <a:tailEnd/>
          </a:ln>
        </p:spPr>
      </p:pic>
      <p:sp>
        <p:nvSpPr>
          <p:cNvPr id="5" name="TextBox 4"/>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295400"/>
          </a:xfrm>
        </p:spPr>
        <p:txBody>
          <a:bodyPr>
            <a:normAutofit fontScale="90000"/>
          </a:bodyPr>
          <a:lstStyle/>
          <a:p>
            <a:pPr algn="ctr"/>
            <a:r>
              <a:rPr lang="en-US" dirty="0" smtClean="0">
                <a:solidFill>
                  <a:schemeClr val="accent5">
                    <a:lumMod val="50000"/>
                  </a:schemeClr>
                </a:solidFill>
              </a:rPr>
              <a:t>A FRAMEWORK OF LEARNING STYLE MODELS</a:t>
            </a:r>
            <a:endParaRPr lang="en-US" dirty="0">
              <a:solidFill>
                <a:schemeClr val="accent5">
                  <a:lumMod val="50000"/>
                </a:schemeClr>
              </a:solidFill>
            </a:endParaRPr>
          </a:p>
        </p:txBody>
      </p:sp>
      <p:pic>
        <p:nvPicPr>
          <p:cNvPr id="4" name="Content Placeholder 3" descr="untitled 8.bmp"/>
          <p:cNvPicPr>
            <a:picLocks noGrp="1" noChangeAspect="1"/>
          </p:cNvPicPr>
          <p:nvPr>
            <p:ph idx="1"/>
          </p:nvPr>
        </p:nvPicPr>
        <p:blipFill>
          <a:blip r:embed="rId3"/>
          <a:stretch>
            <a:fillRect/>
          </a:stretch>
        </p:blipFill>
        <p:spPr>
          <a:xfrm>
            <a:off x="838200" y="1676401"/>
            <a:ext cx="8305800" cy="5181600"/>
          </a:xfrm>
        </p:spPr>
      </p:pic>
    </p:spTree>
  </p:cSld>
  <p:clrMapOvr>
    <a:masterClrMapping/>
  </p:clrMapOvr>
  <p:transition>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762000"/>
            <a:ext cx="7851648" cy="3124200"/>
          </a:xfrm>
        </p:spPr>
        <p:txBody>
          <a:bodyPr>
            <a:noAutofit/>
          </a:bodyPr>
          <a:lstStyle/>
          <a:p>
            <a:r>
              <a:rPr lang="en-US" sz="7200" i="1" dirty="0" smtClean="0">
                <a:latin typeface="Baskerville Old Face" pitchFamily="18" charset="0"/>
              </a:rPr>
              <a:t>Curriculum and Program Development</a:t>
            </a:r>
            <a:endParaRPr lang="en-US" sz="7200" i="1" dirty="0">
              <a:latin typeface="Baskerville Old Face" pitchFamily="18" charset="0"/>
            </a:endParaRPr>
          </a:p>
        </p:txBody>
      </p:sp>
      <p:sp>
        <p:nvSpPr>
          <p:cNvPr id="3" name="Subtitle 2"/>
          <p:cNvSpPr>
            <a:spLocks noGrp="1"/>
          </p:cNvSpPr>
          <p:nvPr>
            <p:ph type="subTitle" idx="1"/>
          </p:nvPr>
        </p:nvSpPr>
        <p:spPr>
          <a:xfrm>
            <a:off x="533400" y="3886200"/>
            <a:ext cx="7854696" cy="1780736"/>
          </a:xfrm>
        </p:spPr>
        <p:txBody>
          <a:bodyPr>
            <a:normAutofit/>
          </a:bodyPr>
          <a:lstStyle/>
          <a:p>
            <a:endParaRPr lang="en-US" dirty="0" smtClean="0"/>
          </a:p>
          <a:p>
            <a:r>
              <a:rPr lang="en-US" sz="3200" b="1" dirty="0" smtClean="0">
                <a:solidFill>
                  <a:schemeClr val="bg1"/>
                </a:solidFill>
              </a:rPr>
              <a:t>Curriculum Development</a:t>
            </a:r>
          </a:p>
          <a:p>
            <a:endParaRPr lang="en-U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71600"/>
            <a:ext cx="7467600" cy="838200"/>
          </a:xfrm>
        </p:spPr>
        <p:txBody>
          <a:bodyPr>
            <a:normAutofit fontScale="90000"/>
          </a:bodyPr>
          <a:lstStyle/>
          <a:p>
            <a:pPr>
              <a:defRPr/>
            </a:pPr>
            <a:r>
              <a:rPr lang="en-US" sz="3600" b="1" i="1" dirty="0" smtClean="0">
                <a:solidFill>
                  <a:schemeClr val="accent1">
                    <a:lumMod val="50000"/>
                  </a:schemeClr>
                </a:solidFill>
                <a:effectLst>
                  <a:outerShdw blurRad="38100" dist="38100" dir="2700000" algn="tl">
                    <a:srgbClr val="C0C0C0"/>
                  </a:outerShdw>
                </a:effectLst>
              </a:rPr>
              <a:t>Instructional Design is a process</a:t>
            </a:r>
            <a:r>
              <a:rPr lang="en-US" sz="3600" b="1" i="1" dirty="0" smtClean="0">
                <a:effectLst>
                  <a:outerShdw blurRad="38100" dist="38100" dir="2700000" algn="tl">
                    <a:srgbClr val="C0C0C0"/>
                  </a:outerShdw>
                </a:effectLst>
              </a:rPr>
              <a:t/>
            </a:r>
            <a:br>
              <a:rPr lang="en-US" sz="3600" b="1" i="1" dirty="0" smtClean="0">
                <a:effectLst>
                  <a:outerShdw blurRad="38100" dist="38100" dir="2700000" algn="tl">
                    <a:srgbClr val="C0C0C0"/>
                  </a:outerShdw>
                </a:effectLst>
              </a:rPr>
            </a:br>
            <a:r>
              <a:rPr lang="en-US" sz="2600" b="1" i="1" dirty="0" smtClean="0">
                <a:effectLst>
                  <a:outerShdw blurRad="38100" dist="38100" dir="2700000" algn="tl">
                    <a:srgbClr val="C0C0C0"/>
                  </a:outerShdw>
                </a:effectLst>
              </a:rPr>
              <a:t/>
            </a:r>
            <a:br>
              <a:rPr lang="en-US" sz="2600" b="1" i="1" dirty="0" smtClean="0">
                <a:effectLst>
                  <a:outerShdw blurRad="38100" dist="38100" dir="2700000" algn="tl">
                    <a:srgbClr val="C0C0C0"/>
                  </a:outerShdw>
                </a:effectLst>
              </a:rPr>
            </a:br>
            <a:endParaRPr lang="en-US" sz="2600" b="1" i="1" dirty="0" smtClean="0">
              <a:effectLst>
                <a:outerShdw blurRad="38100" dist="38100" dir="2700000" algn="tl">
                  <a:srgbClr val="C0C0C0"/>
                </a:outerShdw>
              </a:effectLst>
            </a:endParaRPr>
          </a:p>
        </p:txBody>
      </p:sp>
      <p:sp>
        <p:nvSpPr>
          <p:cNvPr id="47107" name="Content Placeholder 2"/>
          <p:cNvSpPr>
            <a:spLocks noGrp="1"/>
          </p:cNvSpPr>
          <p:nvPr>
            <p:ph idx="1"/>
          </p:nvPr>
        </p:nvSpPr>
        <p:spPr>
          <a:xfrm>
            <a:off x="1981200" y="2057400"/>
            <a:ext cx="6858000" cy="3733800"/>
          </a:xfrm>
        </p:spPr>
        <p:txBody>
          <a:bodyPr/>
          <a:lstStyle/>
          <a:p>
            <a:endParaRPr lang="en-US" sz="2800" smtClean="0"/>
          </a:p>
          <a:p>
            <a:pPr>
              <a:buFont typeface="Wingdings 2" pitchFamily="-111" charset="2"/>
              <a:buNone/>
            </a:pPr>
            <a:r>
              <a:rPr lang="en-US" sz="2800" smtClean="0"/>
              <a:t> 	of systematic development of instructional specifications using learning and instructional theory to ensure the quality of instruction.</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sz="4000" b="1" i="1" dirty="0" smtClean="0">
                <a:solidFill>
                  <a:schemeClr val="accent1">
                    <a:lumMod val="50000"/>
                  </a:schemeClr>
                </a:solidFill>
                <a:effectLst>
                  <a:outerShdw blurRad="38100" dist="38100" dir="2700000" algn="tl">
                    <a:srgbClr val="C0C0C0"/>
                  </a:outerShdw>
                </a:effectLst>
              </a:rPr>
              <a:t>Instructional Design is a process</a:t>
            </a:r>
            <a:endParaRPr lang="en-US" sz="3900" dirty="0" smtClean="0">
              <a:solidFill>
                <a:schemeClr val="accent1">
                  <a:lumMod val="50000"/>
                </a:schemeClr>
              </a:solidFill>
              <a:effectLst>
                <a:outerShdw blurRad="38100" dist="38100" dir="2700000" algn="tl">
                  <a:srgbClr val="C0C0C0"/>
                </a:outerShdw>
              </a:effectLst>
            </a:endParaRPr>
          </a:p>
        </p:txBody>
      </p:sp>
      <p:sp>
        <p:nvSpPr>
          <p:cNvPr id="48131" name="Content Placeholder 2"/>
          <p:cNvSpPr>
            <a:spLocks noGrp="1"/>
          </p:cNvSpPr>
          <p:nvPr>
            <p:ph idx="1"/>
          </p:nvPr>
        </p:nvSpPr>
        <p:spPr>
          <a:xfrm>
            <a:off x="1371600" y="2209800"/>
            <a:ext cx="7499350" cy="2362200"/>
          </a:xfrm>
        </p:spPr>
        <p:txBody>
          <a:bodyPr/>
          <a:lstStyle/>
          <a:p>
            <a:pPr>
              <a:buFont typeface="Wingdings 2" pitchFamily="-111" charset="2"/>
              <a:buNone/>
            </a:pPr>
            <a:r>
              <a:rPr lang="en-US" smtClean="0"/>
              <a:t>	of analysis of learning needs and goals and the development of a delivery system to meet those needs.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7791450" cy="1417638"/>
          </a:xfrm>
        </p:spPr>
        <p:txBody>
          <a:bodyPr>
            <a:normAutofit fontScale="90000"/>
          </a:bodyPr>
          <a:lstStyle/>
          <a:p>
            <a:pPr>
              <a:defRPr/>
            </a:pP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r>
              <a:rPr lang="en-US" b="1" i="1" dirty="0" smtClean="0">
                <a:solidFill>
                  <a:schemeClr val="accent1">
                    <a:lumMod val="50000"/>
                  </a:schemeClr>
                </a:solidFill>
                <a:effectLst>
                  <a:outerShdw blurRad="38100" dist="38100" dir="2700000" algn="tl">
                    <a:srgbClr val="C0C0C0"/>
                  </a:outerShdw>
                </a:effectLst>
              </a:rPr>
              <a:t>Instructional Design Models</a:t>
            </a:r>
            <a:r>
              <a:rPr lang="en-US" b="1" i="1" dirty="0" smtClean="0">
                <a:solidFill>
                  <a:srgbClr val="FF0000"/>
                </a:solidFill>
                <a:effectLst>
                  <a:outerShdw blurRad="38100" dist="38100" dir="2700000" algn="tl">
                    <a:srgbClr val="C0C0C0"/>
                  </a:outerShdw>
                </a:effectLst>
              </a:rPr>
              <a:t/>
            </a:r>
            <a:br>
              <a:rPr lang="en-US" b="1" i="1" dirty="0" smtClean="0">
                <a:solidFill>
                  <a:srgbClr val="FF0000"/>
                </a:solidFill>
                <a:effectLst>
                  <a:outerShdw blurRad="38100" dist="38100" dir="2700000" algn="tl">
                    <a:srgbClr val="C0C0C0"/>
                  </a:outerShdw>
                </a:effectLst>
              </a:rPr>
            </a:br>
            <a:endParaRPr lang="en-US" b="1" i="1" dirty="0" smtClean="0">
              <a:solidFill>
                <a:srgbClr val="FF0000"/>
              </a:solidFill>
              <a:effectLst>
                <a:outerShdw blurRad="38100" dist="38100" dir="2700000" algn="tl">
                  <a:srgbClr val="C0C0C0"/>
                </a:outerShdw>
              </a:effectLst>
            </a:endParaRPr>
          </a:p>
        </p:txBody>
      </p:sp>
      <p:sp>
        <p:nvSpPr>
          <p:cNvPr id="46083" name="Content Placeholder 2"/>
          <p:cNvSpPr>
            <a:spLocks noGrp="1"/>
          </p:cNvSpPr>
          <p:nvPr>
            <p:ph idx="1"/>
          </p:nvPr>
        </p:nvSpPr>
        <p:spPr>
          <a:xfrm>
            <a:off x="1644650" y="2057400"/>
            <a:ext cx="7499350" cy="4800600"/>
          </a:xfrm>
        </p:spPr>
        <p:txBody>
          <a:bodyPr/>
          <a:lstStyle/>
          <a:p>
            <a:r>
              <a:rPr lang="en-US" dirty="0" smtClean="0"/>
              <a:t>Tyler Model</a:t>
            </a:r>
          </a:p>
          <a:p>
            <a:r>
              <a:rPr lang="en-US" dirty="0" smtClean="0"/>
              <a:t>Taba Model</a:t>
            </a:r>
          </a:p>
          <a:p>
            <a:r>
              <a:rPr lang="en-US" dirty="0" smtClean="0"/>
              <a:t>Gagné Model</a:t>
            </a:r>
          </a:p>
          <a:p>
            <a:r>
              <a:rPr lang="en-US" dirty="0" smtClean="0"/>
              <a:t>Kemp Model</a:t>
            </a:r>
          </a:p>
          <a:p>
            <a:r>
              <a:rPr lang="en-US" dirty="0" smtClean="0"/>
              <a:t>Backward Design  Model</a:t>
            </a:r>
          </a:p>
          <a:p>
            <a:r>
              <a:rPr lang="en-US" dirty="0" smtClean="0"/>
              <a:t>ADDIE Model</a:t>
            </a:r>
          </a:p>
        </p:txBody>
      </p:sp>
      <p:sp>
        <p:nvSpPr>
          <p:cNvPr id="4" name="TextBox 3"/>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TYLERIAN MODEL OF </a:t>
            </a:r>
            <a:b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CURRICULUM DESIGN</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Content Placeholder 2"/>
          <p:cNvSpPr>
            <a:spLocks noGrp="1"/>
          </p:cNvSpPr>
          <p:nvPr>
            <p:ph idx="1"/>
          </p:nvPr>
        </p:nvSpPr>
        <p:spPr>
          <a:xfrm>
            <a:off x="533400" y="1752600"/>
            <a:ext cx="8001000" cy="5105400"/>
          </a:xfrm>
        </p:spPr>
        <p:txBody>
          <a:bodyPr/>
          <a:lstStyle/>
          <a:p>
            <a:endParaRPr lang="en-US" dirty="0"/>
          </a:p>
        </p:txBody>
      </p:sp>
      <p:sp>
        <p:nvSpPr>
          <p:cNvPr id="5" name="Rectangle 4"/>
          <p:cNvSpPr/>
          <p:nvPr/>
        </p:nvSpPr>
        <p:spPr>
          <a:xfrm>
            <a:off x="685800" y="1905000"/>
            <a:ext cx="2971800" cy="762000"/>
          </a:xfrm>
          <a:prstGeom prst="rect">
            <a:avLst/>
          </a:prstGeom>
          <a:solidFill>
            <a:schemeClr val="accent5"/>
          </a:solidFill>
          <a:ln>
            <a:solidFill>
              <a:schemeClr val="accent5"/>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r>
              <a:rPr lang="en-US" sz="4000" dirty="0" smtClean="0">
                <a:solidFill>
                  <a:schemeClr val="tx1"/>
                </a:solidFill>
              </a:rPr>
              <a:t>NEED</a:t>
            </a:r>
            <a:endParaRPr lang="en-US" sz="4000" dirty="0">
              <a:solidFill>
                <a:schemeClr val="tx1"/>
              </a:solidFill>
            </a:endParaRPr>
          </a:p>
        </p:txBody>
      </p:sp>
      <p:sp>
        <p:nvSpPr>
          <p:cNvPr id="6" name="Rectangle 5"/>
          <p:cNvSpPr/>
          <p:nvPr/>
        </p:nvSpPr>
        <p:spPr>
          <a:xfrm>
            <a:off x="685800" y="2743200"/>
            <a:ext cx="2971800" cy="762000"/>
          </a:xfrm>
          <a:prstGeom prst="rect">
            <a:avLst/>
          </a:prstGeom>
          <a:solidFill>
            <a:schemeClr val="accent5"/>
          </a:solidFill>
          <a:ln>
            <a:solidFill>
              <a:schemeClr val="accent5"/>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r>
              <a:rPr lang="en-US" sz="3600" dirty="0" smtClean="0">
                <a:solidFill>
                  <a:schemeClr val="tx1"/>
                </a:solidFill>
              </a:rPr>
              <a:t>OBJECTIVES</a:t>
            </a:r>
            <a:endParaRPr lang="en-US" sz="3600" dirty="0">
              <a:solidFill>
                <a:schemeClr val="tx1"/>
              </a:solidFill>
            </a:endParaRPr>
          </a:p>
        </p:txBody>
      </p:sp>
      <p:sp>
        <p:nvSpPr>
          <p:cNvPr id="7" name="Rectangle 6"/>
          <p:cNvSpPr/>
          <p:nvPr/>
        </p:nvSpPr>
        <p:spPr>
          <a:xfrm>
            <a:off x="685800" y="3581400"/>
            <a:ext cx="2971800" cy="762000"/>
          </a:xfrm>
          <a:prstGeom prst="rect">
            <a:avLst/>
          </a:prstGeom>
          <a:solidFill>
            <a:schemeClr val="accent5"/>
          </a:solidFill>
          <a:ln>
            <a:solidFill>
              <a:schemeClr val="accent5"/>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r>
              <a:rPr lang="en-US" sz="2800" dirty="0" smtClean="0">
                <a:solidFill>
                  <a:schemeClr val="tx1"/>
                </a:solidFill>
              </a:rPr>
              <a:t> ORGANIZATION                               OF CONTENT</a:t>
            </a:r>
            <a:endParaRPr lang="en-US" sz="2800" dirty="0">
              <a:solidFill>
                <a:schemeClr val="tx1"/>
              </a:solidFill>
            </a:endParaRPr>
          </a:p>
        </p:txBody>
      </p:sp>
      <p:sp>
        <p:nvSpPr>
          <p:cNvPr id="8" name="Rectangle 7"/>
          <p:cNvSpPr/>
          <p:nvPr/>
        </p:nvSpPr>
        <p:spPr>
          <a:xfrm>
            <a:off x="685800" y="4419600"/>
            <a:ext cx="2971800" cy="762000"/>
          </a:xfrm>
          <a:prstGeom prst="rect">
            <a:avLst/>
          </a:prstGeom>
          <a:solidFill>
            <a:schemeClr val="accent5"/>
          </a:solidFill>
          <a:ln>
            <a:solidFill>
              <a:schemeClr val="accent5"/>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r>
              <a:rPr lang="en-US" sz="2800" dirty="0" smtClean="0">
                <a:solidFill>
                  <a:schemeClr val="tx1"/>
                </a:solidFill>
              </a:rPr>
              <a:t>LEARNING EXPERIENCES</a:t>
            </a:r>
            <a:endParaRPr lang="en-US" sz="2800" dirty="0">
              <a:solidFill>
                <a:schemeClr val="tx1"/>
              </a:solidFill>
            </a:endParaRPr>
          </a:p>
        </p:txBody>
      </p:sp>
      <p:sp>
        <p:nvSpPr>
          <p:cNvPr id="9" name="Rectangle 8"/>
          <p:cNvSpPr/>
          <p:nvPr/>
        </p:nvSpPr>
        <p:spPr>
          <a:xfrm>
            <a:off x="685800" y="5257800"/>
            <a:ext cx="2971800" cy="762000"/>
          </a:xfrm>
          <a:prstGeom prst="rect">
            <a:avLst/>
          </a:prstGeom>
          <a:solidFill>
            <a:schemeClr val="accent5"/>
          </a:solidFill>
          <a:ln>
            <a:solidFill>
              <a:schemeClr val="accent5"/>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r>
              <a:rPr lang="en-US" sz="3200" dirty="0" smtClean="0">
                <a:solidFill>
                  <a:schemeClr val="tx1"/>
                </a:solidFill>
              </a:rPr>
              <a:t>EVALUATION</a:t>
            </a:r>
            <a:endParaRPr lang="en-US" sz="3200" dirty="0">
              <a:solidFill>
                <a:schemeClr val="tx1"/>
              </a:solidFill>
            </a:endParaRPr>
          </a:p>
        </p:txBody>
      </p:sp>
      <p:sp>
        <p:nvSpPr>
          <p:cNvPr id="10" name="Rectangle 9"/>
          <p:cNvSpPr/>
          <p:nvPr/>
        </p:nvSpPr>
        <p:spPr>
          <a:xfrm>
            <a:off x="685800" y="6096000"/>
            <a:ext cx="2971800" cy="762000"/>
          </a:xfrm>
          <a:prstGeom prst="rect">
            <a:avLst/>
          </a:prstGeom>
          <a:solidFill>
            <a:schemeClr val="accent5"/>
          </a:solidFill>
          <a:ln>
            <a:solidFill>
              <a:schemeClr val="accent5"/>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r>
              <a:rPr lang="en-US" sz="2800" dirty="0" smtClean="0">
                <a:solidFill>
                  <a:schemeClr val="tx1"/>
                </a:solidFill>
              </a:rPr>
              <a:t>DISSEMINATION</a:t>
            </a:r>
            <a:endParaRPr lang="en-US" sz="2800" dirty="0">
              <a:solidFill>
                <a:schemeClr val="tx1"/>
              </a:solidFill>
            </a:endParaRPr>
          </a:p>
        </p:txBody>
      </p:sp>
      <p:sp>
        <p:nvSpPr>
          <p:cNvPr id="11" name="Rectangle 10"/>
          <p:cNvSpPr/>
          <p:nvPr/>
        </p:nvSpPr>
        <p:spPr>
          <a:xfrm>
            <a:off x="3657600" y="1905000"/>
            <a:ext cx="4648200" cy="762000"/>
          </a:xfrm>
          <a:prstGeom prst="rect">
            <a:avLst/>
          </a:prstGeom>
          <a:solidFill>
            <a:schemeClr val="accent5"/>
          </a:solidFill>
          <a:ln>
            <a:solidFill>
              <a:schemeClr val="accent5"/>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dirty="0" smtClean="0">
                <a:solidFill>
                  <a:schemeClr val="tx1"/>
                </a:solidFill>
              </a:rPr>
              <a:t>State the need for proposed design.</a:t>
            </a:r>
            <a:endParaRPr lang="en-US" dirty="0">
              <a:solidFill>
                <a:schemeClr val="tx1"/>
              </a:solidFill>
            </a:endParaRPr>
          </a:p>
        </p:txBody>
      </p:sp>
      <p:sp>
        <p:nvSpPr>
          <p:cNvPr id="12" name="Rectangle 11"/>
          <p:cNvSpPr/>
          <p:nvPr/>
        </p:nvSpPr>
        <p:spPr>
          <a:xfrm>
            <a:off x="3657600" y="2743200"/>
            <a:ext cx="4648200" cy="762000"/>
          </a:xfrm>
          <a:prstGeom prst="rect">
            <a:avLst/>
          </a:prstGeom>
          <a:solidFill>
            <a:schemeClr val="accent5"/>
          </a:solidFill>
          <a:ln>
            <a:solidFill>
              <a:schemeClr val="accent5"/>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dirty="0" smtClean="0">
                <a:solidFill>
                  <a:schemeClr val="tx1"/>
                </a:solidFill>
              </a:rPr>
              <a:t>State objective: Indicate what is to be done and how objective will be accomplished </a:t>
            </a:r>
            <a:endParaRPr lang="en-US" dirty="0">
              <a:solidFill>
                <a:schemeClr val="tx1"/>
              </a:solidFill>
            </a:endParaRPr>
          </a:p>
        </p:txBody>
      </p:sp>
      <p:sp>
        <p:nvSpPr>
          <p:cNvPr id="13" name="Rectangle 12"/>
          <p:cNvSpPr/>
          <p:nvPr/>
        </p:nvSpPr>
        <p:spPr>
          <a:xfrm>
            <a:off x="3657600" y="3581400"/>
            <a:ext cx="4648200" cy="762000"/>
          </a:xfrm>
          <a:prstGeom prst="rect">
            <a:avLst/>
          </a:prstGeom>
          <a:solidFill>
            <a:schemeClr val="accent5"/>
          </a:solidFill>
          <a:ln>
            <a:solidFill>
              <a:schemeClr val="accent5"/>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dirty="0" smtClean="0">
                <a:solidFill>
                  <a:schemeClr val="tx1"/>
                </a:solidFill>
              </a:rPr>
              <a:t>State subject matter content and explain how it will be organized.</a:t>
            </a:r>
            <a:endParaRPr lang="en-US" dirty="0">
              <a:solidFill>
                <a:schemeClr val="tx1"/>
              </a:solidFill>
            </a:endParaRPr>
          </a:p>
        </p:txBody>
      </p:sp>
      <p:sp>
        <p:nvSpPr>
          <p:cNvPr id="14" name="Rectangle 13"/>
          <p:cNvSpPr/>
          <p:nvPr/>
        </p:nvSpPr>
        <p:spPr>
          <a:xfrm>
            <a:off x="3657600" y="4419600"/>
            <a:ext cx="4648200" cy="762000"/>
          </a:xfrm>
          <a:prstGeom prst="rect">
            <a:avLst/>
          </a:prstGeom>
          <a:solidFill>
            <a:schemeClr val="accent5"/>
          </a:solidFill>
          <a:ln>
            <a:solidFill>
              <a:schemeClr val="accent5"/>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dirty="0" smtClean="0">
                <a:solidFill>
                  <a:schemeClr val="tx1"/>
                </a:solidFill>
              </a:rPr>
              <a:t>Provide examples of learning experiences to be included in the design.</a:t>
            </a:r>
            <a:endParaRPr lang="en-US" dirty="0">
              <a:solidFill>
                <a:schemeClr val="tx1"/>
              </a:solidFill>
            </a:endParaRPr>
          </a:p>
        </p:txBody>
      </p:sp>
      <p:sp>
        <p:nvSpPr>
          <p:cNvPr id="15" name="Rectangle 14"/>
          <p:cNvSpPr/>
          <p:nvPr/>
        </p:nvSpPr>
        <p:spPr>
          <a:xfrm>
            <a:off x="3657600" y="5257800"/>
            <a:ext cx="4648200" cy="762000"/>
          </a:xfrm>
          <a:prstGeom prst="rect">
            <a:avLst/>
          </a:prstGeom>
          <a:solidFill>
            <a:schemeClr val="accent5"/>
          </a:solidFill>
          <a:ln>
            <a:solidFill>
              <a:schemeClr val="accent5"/>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dirty="0" smtClean="0">
                <a:solidFill>
                  <a:schemeClr val="tx1"/>
                </a:solidFill>
              </a:rPr>
              <a:t>State what will be evaluated and how evaluation will be conducted.</a:t>
            </a:r>
            <a:endParaRPr lang="en-US" dirty="0">
              <a:solidFill>
                <a:schemeClr val="tx1"/>
              </a:solidFill>
            </a:endParaRPr>
          </a:p>
        </p:txBody>
      </p:sp>
      <p:sp>
        <p:nvSpPr>
          <p:cNvPr id="16" name="Rectangle 15"/>
          <p:cNvSpPr/>
          <p:nvPr/>
        </p:nvSpPr>
        <p:spPr>
          <a:xfrm>
            <a:off x="3657600" y="6096000"/>
            <a:ext cx="4648200" cy="762000"/>
          </a:xfrm>
          <a:prstGeom prst="rect">
            <a:avLst/>
          </a:prstGeom>
          <a:solidFill>
            <a:schemeClr val="accent5"/>
          </a:solidFill>
          <a:ln>
            <a:solidFill>
              <a:schemeClr val="accent5"/>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dirty="0" smtClean="0">
                <a:solidFill>
                  <a:schemeClr val="tx1"/>
                </a:solidFill>
              </a:rPr>
              <a:t>Show how design will be communicated to others.</a:t>
            </a:r>
            <a:endParaRPr lang="en-US" dirty="0">
              <a:solidFill>
                <a:schemeClr val="tx1"/>
              </a:solidFill>
            </a:endParaRPr>
          </a:p>
        </p:txBody>
      </p:sp>
    </p:spTree>
  </p:cSld>
  <p:clrMapOvr>
    <a:masterClrMapping/>
  </p:clrMapOvr>
  <p:transition>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43600"/>
            <a:ext cx="8229600" cy="533400"/>
          </a:xfrm>
        </p:spPr>
        <p:txBody>
          <a:bodyPr>
            <a:noAutofit/>
          </a:bodyPr>
          <a:lstStyle/>
          <a:p>
            <a:pPr algn="ctr"/>
            <a:r>
              <a:rPr lang="en-US" sz="2300" dirty="0" smtClean="0">
                <a:solidFill>
                  <a:schemeClr val="tx1"/>
                </a:solidFill>
                <a:effectLst>
                  <a:outerShdw blurRad="60007" dist="310007" dir="7680000" sy="30000" kx="1300200" algn="ctr" rotWithShape="0">
                    <a:prstClr val="black">
                      <a:alpha val="32000"/>
                    </a:prstClr>
                  </a:outerShdw>
                </a:effectLst>
                <a:latin typeface="Bodoni MT Black" pitchFamily="18" charset="0"/>
              </a:rPr>
              <a:t>Elements of the Instructional Design Process – Morrison, Ross, and Kemp; 4</a:t>
            </a:r>
            <a:r>
              <a:rPr lang="en-US" sz="2300" baseline="30000" dirty="0" smtClean="0">
                <a:solidFill>
                  <a:schemeClr val="tx1"/>
                </a:solidFill>
                <a:effectLst>
                  <a:outerShdw blurRad="60007" dist="310007" dir="7680000" sy="30000" kx="1300200" algn="ctr" rotWithShape="0">
                    <a:prstClr val="black">
                      <a:alpha val="32000"/>
                    </a:prstClr>
                  </a:outerShdw>
                </a:effectLst>
                <a:latin typeface="Bodoni MT Black" pitchFamily="18" charset="0"/>
              </a:rPr>
              <a:t>th</a:t>
            </a:r>
            <a:r>
              <a:rPr lang="en-US" sz="2300" dirty="0" smtClean="0">
                <a:solidFill>
                  <a:schemeClr val="tx1"/>
                </a:solidFill>
                <a:effectLst>
                  <a:outerShdw blurRad="60007" dist="310007" dir="7680000" sy="30000" kx="1300200" algn="ctr" rotWithShape="0">
                    <a:prstClr val="black">
                      <a:alpha val="32000"/>
                    </a:prstClr>
                  </a:outerShdw>
                </a:effectLst>
                <a:latin typeface="Bodoni MT Black" pitchFamily="18" charset="0"/>
              </a:rPr>
              <a:t> Edition</a:t>
            </a:r>
            <a:endParaRPr lang="en-US" sz="2300" dirty="0">
              <a:solidFill>
                <a:schemeClr val="tx1"/>
              </a:solidFill>
              <a:effectLst>
                <a:outerShdw blurRad="60007" dist="310007" dir="7680000" sy="30000" kx="1300200" algn="ctr" rotWithShape="0">
                  <a:prstClr val="black">
                    <a:alpha val="32000"/>
                  </a:prstClr>
                </a:outerShdw>
              </a:effectLst>
              <a:latin typeface="Bodoni MT Black" pitchFamily="18" charset="0"/>
            </a:endParaRPr>
          </a:p>
        </p:txBody>
      </p:sp>
      <p:sp>
        <p:nvSpPr>
          <p:cNvPr id="3" name="Content Placeholder 2"/>
          <p:cNvSpPr>
            <a:spLocks noGrp="1"/>
          </p:cNvSpPr>
          <p:nvPr>
            <p:ph idx="1"/>
          </p:nvPr>
        </p:nvSpPr>
        <p:spPr>
          <a:xfrm>
            <a:off x="457200" y="1219200"/>
            <a:ext cx="8229600" cy="4572000"/>
          </a:xfrm>
        </p:spPr>
        <p:txBody>
          <a:bodyPr/>
          <a:lstStyle/>
          <a:p>
            <a:pPr>
              <a:buNone/>
            </a:pPr>
            <a:endParaRPr lang="en-US" dirty="0"/>
          </a:p>
        </p:txBody>
      </p:sp>
      <p:sp>
        <p:nvSpPr>
          <p:cNvPr id="4" name="Oval 3"/>
          <p:cNvSpPr/>
          <p:nvPr/>
        </p:nvSpPr>
        <p:spPr>
          <a:xfrm>
            <a:off x="304800" y="609600"/>
            <a:ext cx="8610600" cy="5105400"/>
          </a:xfrm>
          <a:prstGeom prst="ellipse">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ln>
                  <a:solidFill>
                    <a:schemeClr val="tx1"/>
                  </a:solidFill>
                </a:ln>
                <a:solidFill>
                  <a:schemeClr val="tx1"/>
                </a:solidFill>
              </a:rPr>
              <a:t>Support</a:t>
            </a:r>
          </a:p>
          <a:p>
            <a:pPr algn="ctr"/>
            <a:r>
              <a:rPr lang="en-US" dirty="0" smtClean="0">
                <a:ln>
                  <a:solidFill>
                    <a:schemeClr val="tx1"/>
                  </a:solidFill>
                </a:ln>
                <a:solidFill>
                  <a:schemeClr val="tx1"/>
                </a:solidFill>
              </a:rPr>
              <a:t>Services</a:t>
            </a:r>
            <a:endParaRPr lang="en-US" dirty="0">
              <a:ln>
                <a:solidFill>
                  <a:schemeClr val="tx1"/>
                </a:solidFill>
              </a:ln>
              <a:solidFill>
                <a:schemeClr val="tx1"/>
              </a:solidFill>
            </a:endParaRPr>
          </a:p>
        </p:txBody>
      </p:sp>
      <p:sp>
        <p:nvSpPr>
          <p:cNvPr id="5" name="Oval 4"/>
          <p:cNvSpPr/>
          <p:nvPr/>
        </p:nvSpPr>
        <p:spPr>
          <a:xfrm>
            <a:off x="1143000" y="1295400"/>
            <a:ext cx="6934200" cy="365760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1219200" y="1752600"/>
            <a:ext cx="6781800" cy="25146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p:cNvSpPr txBox="1"/>
          <p:nvPr/>
        </p:nvSpPr>
        <p:spPr>
          <a:xfrm>
            <a:off x="3352800" y="762000"/>
            <a:ext cx="2362200" cy="523220"/>
          </a:xfrm>
          <a:prstGeom prst="rect">
            <a:avLst/>
          </a:prstGeom>
          <a:noFill/>
        </p:spPr>
        <p:txBody>
          <a:bodyPr wrap="square" rtlCol="0">
            <a:spAutoFit/>
          </a:bodyPr>
          <a:lstStyle/>
          <a:p>
            <a:pPr algn="ctr"/>
            <a:r>
              <a:rPr lang="en-US" sz="2800" b="1" dirty="0" smtClean="0">
                <a:solidFill>
                  <a:schemeClr val="bg1"/>
                </a:solidFill>
              </a:rPr>
              <a:t>Planning</a:t>
            </a:r>
            <a:endParaRPr lang="en-US" sz="2800" b="1" dirty="0">
              <a:solidFill>
                <a:schemeClr val="bg1"/>
              </a:solidFill>
            </a:endParaRPr>
          </a:p>
        </p:txBody>
      </p:sp>
      <p:sp>
        <p:nvSpPr>
          <p:cNvPr id="8" name="TextBox 7"/>
          <p:cNvSpPr txBox="1"/>
          <p:nvPr/>
        </p:nvSpPr>
        <p:spPr>
          <a:xfrm>
            <a:off x="228600" y="2133600"/>
            <a:ext cx="1046440" cy="1981200"/>
          </a:xfrm>
          <a:prstGeom prst="rect">
            <a:avLst/>
          </a:prstGeom>
          <a:noFill/>
          <a:ln>
            <a:noFill/>
          </a:ln>
        </p:spPr>
        <p:txBody>
          <a:bodyPr vert="vert270" wrap="square" rtlCol="0">
            <a:spAutoFit/>
          </a:bodyPr>
          <a:lstStyle/>
          <a:p>
            <a:pPr algn="ctr"/>
            <a:r>
              <a:rPr lang="en-US" sz="2800" b="1" dirty="0" smtClean="0">
                <a:solidFill>
                  <a:schemeClr val="bg1"/>
                </a:solidFill>
              </a:rPr>
              <a:t>Support</a:t>
            </a:r>
            <a:r>
              <a:rPr lang="en-US" sz="2800" dirty="0" smtClean="0"/>
              <a:t> </a:t>
            </a:r>
          </a:p>
          <a:p>
            <a:pPr algn="ctr"/>
            <a:r>
              <a:rPr lang="en-US" sz="2800" b="1" dirty="0" smtClean="0">
                <a:solidFill>
                  <a:schemeClr val="bg1"/>
                </a:solidFill>
              </a:rPr>
              <a:t>Services</a:t>
            </a:r>
            <a:endParaRPr lang="en-US" sz="2800" b="1" dirty="0">
              <a:solidFill>
                <a:schemeClr val="bg1"/>
              </a:solidFill>
            </a:endParaRPr>
          </a:p>
        </p:txBody>
      </p:sp>
      <p:sp>
        <p:nvSpPr>
          <p:cNvPr id="9" name="TextBox 8"/>
          <p:cNvSpPr txBox="1"/>
          <p:nvPr/>
        </p:nvSpPr>
        <p:spPr>
          <a:xfrm>
            <a:off x="8001005" y="2286000"/>
            <a:ext cx="923330" cy="1752600"/>
          </a:xfrm>
          <a:prstGeom prst="rect">
            <a:avLst/>
          </a:prstGeom>
          <a:noFill/>
        </p:spPr>
        <p:txBody>
          <a:bodyPr vert="vert" wrap="square" rtlCol="0">
            <a:spAutoFit/>
          </a:bodyPr>
          <a:lstStyle/>
          <a:p>
            <a:pPr algn="ctr"/>
            <a:r>
              <a:rPr lang="en-US" sz="2400" b="1" dirty="0" smtClean="0">
                <a:solidFill>
                  <a:schemeClr val="bg1"/>
                </a:solidFill>
              </a:rPr>
              <a:t>Summative</a:t>
            </a:r>
            <a:r>
              <a:rPr lang="en-US" sz="2400" b="1" dirty="0" smtClean="0"/>
              <a:t> </a:t>
            </a:r>
          </a:p>
          <a:p>
            <a:pPr algn="ctr"/>
            <a:r>
              <a:rPr lang="en-US" sz="2400" b="1" dirty="0" smtClean="0">
                <a:solidFill>
                  <a:schemeClr val="bg1"/>
                </a:solidFill>
              </a:rPr>
              <a:t>Evaluation</a:t>
            </a:r>
            <a:endParaRPr lang="en-US" sz="2400" b="1" dirty="0">
              <a:solidFill>
                <a:schemeClr val="bg1"/>
              </a:solidFill>
            </a:endParaRPr>
          </a:p>
        </p:txBody>
      </p:sp>
      <p:sp>
        <p:nvSpPr>
          <p:cNvPr id="10" name="TextBox 9"/>
          <p:cNvSpPr txBox="1"/>
          <p:nvPr/>
        </p:nvSpPr>
        <p:spPr>
          <a:xfrm>
            <a:off x="3581400" y="4876800"/>
            <a:ext cx="2514600" cy="830997"/>
          </a:xfrm>
          <a:prstGeom prst="rect">
            <a:avLst/>
          </a:prstGeom>
          <a:noFill/>
        </p:spPr>
        <p:txBody>
          <a:bodyPr wrap="square" rtlCol="0">
            <a:spAutoFit/>
          </a:bodyPr>
          <a:lstStyle/>
          <a:p>
            <a:pPr algn="ctr"/>
            <a:r>
              <a:rPr lang="en-US" sz="2400" b="1" dirty="0" smtClean="0">
                <a:solidFill>
                  <a:schemeClr val="bg1"/>
                </a:solidFill>
              </a:rPr>
              <a:t>Project</a:t>
            </a:r>
            <a:r>
              <a:rPr lang="en-US" sz="2400" b="1" dirty="0" smtClean="0"/>
              <a:t> </a:t>
            </a:r>
          </a:p>
          <a:p>
            <a:pPr algn="ctr"/>
            <a:r>
              <a:rPr lang="en-US" sz="2400" b="1" dirty="0" smtClean="0">
                <a:solidFill>
                  <a:schemeClr val="bg1"/>
                </a:solidFill>
              </a:rPr>
              <a:t>Management</a:t>
            </a:r>
            <a:endParaRPr lang="en-US" sz="2400" b="1" dirty="0">
              <a:solidFill>
                <a:schemeClr val="bg1"/>
              </a:solidFill>
            </a:endParaRPr>
          </a:p>
        </p:txBody>
      </p:sp>
      <p:sp>
        <p:nvSpPr>
          <p:cNvPr id="11" name="TextBox 10"/>
          <p:cNvSpPr txBox="1"/>
          <p:nvPr/>
        </p:nvSpPr>
        <p:spPr>
          <a:xfrm>
            <a:off x="3048000" y="4191000"/>
            <a:ext cx="3124200" cy="830997"/>
          </a:xfrm>
          <a:prstGeom prst="rect">
            <a:avLst/>
          </a:prstGeom>
          <a:noFill/>
        </p:spPr>
        <p:txBody>
          <a:bodyPr wrap="square" rtlCol="0">
            <a:spAutoFit/>
          </a:bodyPr>
          <a:lstStyle/>
          <a:p>
            <a:pPr algn="ctr"/>
            <a:r>
              <a:rPr lang="en-US" sz="2400" b="1" dirty="0" smtClean="0"/>
              <a:t>Formative Evaluation</a:t>
            </a:r>
            <a:endParaRPr lang="en-US" sz="2400" b="1" dirty="0"/>
          </a:p>
        </p:txBody>
      </p:sp>
      <p:sp>
        <p:nvSpPr>
          <p:cNvPr id="12" name="TextBox 11"/>
          <p:cNvSpPr txBox="1"/>
          <p:nvPr/>
        </p:nvSpPr>
        <p:spPr>
          <a:xfrm>
            <a:off x="3124200" y="1371600"/>
            <a:ext cx="3124200" cy="461665"/>
          </a:xfrm>
          <a:prstGeom prst="rect">
            <a:avLst/>
          </a:prstGeom>
          <a:noFill/>
        </p:spPr>
        <p:txBody>
          <a:bodyPr wrap="square" rtlCol="0">
            <a:spAutoFit/>
          </a:bodyPr>
          <a:lstStyle/>
          <a:p>
            <a:pPr algn="ctr"/>
            <a:r>
              <a:rPr lang="en-US" sz="2400" b="1" dirty="0" smtClean="0"/>
              <a:t>Revision</a:t>
            </a:r>
            <a:endParaRPr lang="en-US" sz="2400" b="1" dirty="0"/>
          </a:p>
        </p:txBody>
      </p:sp>
      <p:sp>
        <p:nvSpPr>
          <p:cNvPr id="13" name="Oval 12"/>
          <p:cNvSpPr/>
          <p:nvPr/>
        </p:nvSpPr>
        <p:spPr>
          <a:xfrm>
            <a:off x="1295400" y="2895600"/>
            <a:ext cx="1600200" cy="6096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EVALUATION</a:t>
            </a:r>
            <a:r>
              <a:rPr lang="en-US" sz="1050" dirty="0" smtClean="0"/>
              <a:t>  </a:t>
            </a:r>
            <a:r>
              <a:rPr lang="en-US" sz="1050" dirty="0" smtClean="0">
                <a:solidFill>
                  <a:schemeClr val="tx1"/>
                </a:solidFill>
              </a:rPr>
              <a:t>INSTRUMENTS</a:t>
            </a:r>
            <a:endParaRPr lang="en-US" sz="1050" dirty="0">
              <a:solidFill>
                <a:schemeClr val="tx1"/>
              </a:solidFill>
            </a:endParaRPr>
          </a:p>
        </p:txBody>
      </p:sp>
      <p:sp>
        <p:nvSpPr>
          <p:cNvPr id="14" name="Oval 13"/>
          <p:cNvSpPr/>
          <p:nvPr/>
        </p:nvSpPr>
        <p:spPr>
          <a:xfrm>
            <a:off x="1524000" y="2286000"/>
            <a:ext cx="1828800" cy="5334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INSTRUCTIONAL</a:t>
            </a:r>
            <a:r>
              <a:rPr lang="en-US" sz="1050" dirty="0" smtClean="0"/>
              <a:t> </a:t>
            </a:r>
            <a:r>
              <a:rPr lang="en-US" sz="1050" dirty="0" smtClean="0">
                <a:solidFill>
                  <a:schemeClr val="tx1"/>
                </a:solidFill>
              </a:rPr>
              <a:t>RESOURCES</a:t>
            </a:r>
            <a:endParaRPr lang="en-US" sz="1050" dirty="0">
              <a:solidFill>
                <a:schemeClr val="tx1"/>
              </a:solidFill>
            </a:endParaRPr>
          </a:p>
        </p:txBody>
      </p:sp>
      <p:sp>
        <p:nvSpPr>
          <p:cNvPr id="15" name="Oval 14"/>
          <p:cNvSpPr/>
          <p:nvPr/>
        </p:nvSpPr>
        <p:spPr>
          <a:xfrm>
            <a:off x="2209800" y="3429000"/>
            <a:ext cx="1905000" cy="5334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INSTRUCTIONAL</a:t>
            </a:r>
            <a:r>
              <a:rPr lang="en-US" sz="1050" dirty="0" smtClean="0"/>
              <a:t> </a:t>
            </a:r>
            <a:r>
              <a:rPr lang="en-US" sz="1050" dirty="0" smtClean="0">
                <a:solidFill>
                  <a:schemeClr val="tx1"/>
                </a:solidFill>
              </a:rPr>
              <a:t>DELIVERY</a:t>
            </a:r>
            <a:endParaRPr lang="en-US" sz="1050" dirty="0">
              <a:solidFill>
                <a:schemeClr val="tx1"/>
              </a:solidFill>
            </a:endParaRPr>
          </a:p>
        </p:txBody>
      </p:sp>
      <p:sp>
        <p:nvSpPr>
          <p:cNvPr id="16" name="Oval 15"/>
          <p:cNvSpPr/>
          <p:nvPr/>
        </p:nvSpPr>
        <p:spPr>
          <a:xfrm>
            <a:off x="4038600" y="3581400"/>
            <a:ext cx="1828800" cy="6096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INSTRUCTIONAL</a:t>
            </a:r>
            <a:r>
              <a:rPr lang="en-US" sz="1050" dirty="0" smtClean="0"/>
              <a:t> </a:t>
            </a:r>
            <a:r>
              <a:rPr lang="en-US" sz="1050" dirty="0" smtClean="0">
                <a:solidFill>
                  <a:schemeClr val="tx1"/>
                </a:solidFill>
              </a:rPr>
              <a:t>STRATEGIES</a:t>
            </a:r>
            <a:endParaRPr lang="en-US" sz="1050" dirty="0">
              <a:solidFill>
                <a:schemeClr val="tx1"/>
              </a:solidFill>
            </a:endParaRPr>
          </a:p>
        </p:txBody>
      </p:sp>
      <p:sp>
        <p:nvSpPr>
          <p:cNvPr id="17" name="Oval 16"/>
          <p:cNvSpPr/>
          <p:nvPr/>
        </p:nvSpPr>
        <p:spPr>
          <a:xfrm>
            <a:off x="5715000" y="3352800"/>
            <a:ext cx="1524000" cy="5334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CONTENT</a:t>
            </a:r>
            <a:r>
              <a:rPr lang="en-US" sz="1050" dirty="0" smtClean="0"/>
              <a:t> </a:t>
            </a:r>
            <a:r>
              <a:rPr lang="en-US" sz="1050" dirty="0" smtClean="0">
                <a:solidFill>
                  <a:schemeClr val="tx1"/>
                </a:solidFill>
              </a:rPr>
              <a:t>SEQUENCING</a:t>
            </a:r>
            <a:endParaRPr lang="en-US" sz="1050" dirty="0">
              <a:solidFill>
                <a:schemeClr val="tx1"/>
              </a:solidFill>
            </a:endParaRPr>
          </a:p>
        </p:txBody>
      </p:sp>
      <p:sp>
        <p:nvSpPr>
          <p:cNvPr id="18" name="Oval 17"/>
          <p:cNvSpPr/>
          <p:nvPr/>
        </p:nvSpPr>
        <p:spPr>
          <a:xfrm>
            <a:off x="2895600" y="1905000"/>
            <a:ext cx="1828800" cy="6096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INSTRUCTIONAL</a:t>
            </a:r>
            <a:r>
              <a:rPr lang="en-US" sz="1050" dirty="0" smtClean="0"/>
              <a:t> </a:t>
            </a:r>
            <a:r>
              <a:rPr lang="en-US" sz="1050" dirty="0" smtClean="0">
                <a:solidFill>
                  <a:schemeClr val="tx1"/>
                </a:solidFill>
              </a:rPr>
              <a:t>PROBLEMS</a:t>
            </a:r>
            <a:endParaRPr lang="en-US" sz="1050" dirty="0">
              <a:solidFill>
                <a:schemeClr val="tx1"/>
              </a:solidFill>
            </a:endParaRPr>
          </a:p>
        </p:txBody>
      </p:sp>
      <p:sp>
        <p:nvSpPr>
          <p:cNvPr id="19" name="Oval 18"/>
          <p:cNvSpPr/>
          <p:nvPr/>
        </p:nvSpPr>
        <p:spPr>
          <a:xfrm>
            <a:off x="4648200" y="1905000"/>
            <a:ext cx="2057400" cy="5334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LEARNER</a:t>
            </a:r>
            <a:r>
              <a:rPr lang="en-US" sz="1050" dirty="0" smtClean="0"/>
              <a:t> </a:t>
            </a:r>
            <a:r>
              <a:rPr lang="en-US" sz="1050" dirty="0" smtClean="0">
                <a:solidFill>
                  <a:schemeClr val="tx1"/>
                </a:solidFill>
              </a:rPr>
              <a:t>CHARACTERISTICS</a:t>
            </a:r>
            <a:endParaRPr lang="en-US" sz="1050" dirty="0">
              <a:solidFill>
                <a:schemeClr val="tx1"/>
              </a:solidFill>
            </a:endParaRPr>
          </a:p>
        </p:txBody>
      </p:sp>
      <p:sp>
        <p:nvSpPr>
          <p:cNvPr id="20" name="Oval 19"/>
          <p:cNvSpPr/>
          <p:nvPr/>
        </p:nvSpPr>
        <p:spPr>
          <a:xfrm>
            <a:off x="6324600" y="2286000"/>
            <a:ext cx="1295400" cy="5334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TASK</a:t>
            </a:r>
            <a:r>
              <a:rPr lang="en-US" sz="1050" dirty="0" smtClean="0"/>
              <a:t> </a:t>
            </a:r>
            <a:r>
              <a:rPr lang="en-US" sz="1050" dirty="0" smtClean="0">
                <a:solidFill>
                  <a:schemeClr val="tx1"/>
                </a:solidFill>
              </a:rPr>
              <a:t>ANALYSIS</a:t>
            </a:r>
            <a:endParaRPr lang="en-US" sz="1050" dirty="0">
              <a:solidFill>
                <a:schemeClr val="tx1"/>
              </a:solidFill>
            </a:endParaRPr>
          </a:p>
        </p:txBody>
      </p:sp>
      <p:sp>
        <p:nvSpPr>
          <p:cNvPr id="21" name="Oval 20"/>
          <p:cNvSpPr/>
          <p:nvPr/>
        </p:nvSpPr>
        <p:spPr>
          <a:xfrm>
            <a:off x="6096000" y="2819400"/>
            <a:ext cx="1828800" cy="5334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INSTRUCTIONAL</a:t>
            </a:r>
            <a:r>
              <a:rPr lang="en-US" sz="1050" dirty="0" smtClean="0"/>
              <a:t> </a:t>
            </a:r>
            <a:r>
              <a:rPr lang="en-US" sz="1050" dirty="0" smtClean="0">
                <a:solidFill>
                  <a:schemeClr val="tx1"/>
                </a:solidFill>
              </a:rPr>
              <a:t>OBJECTIVE</a:t>
            </a:r>
            <a:endParaRPr lang="en-US" sz="1050" dirty="0">
              <a:solidFill>
                <a:schemeClr val="tx1"/>
              </a:solidFill>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defRPr/>
            </a:pPr>
            <a:r>
              <a:rPr lang="en-US" b="1" i="1" dirty="0" smtClean="0">
                <a:effectLst>
                  <a:outerShdw blurRad="38100" dist="38100" dir="2700000" algn="tl">
                    <a:srgbClr val="C0C0C0"/>
                  </a:outerShdw>
                </a:effectLst>
              </a:rPr>
              <a:t>	</a:t>
            </a:r>
            <a:r>
              <a:rPr lang="en-US" b="1" i="1" dirty="0" smtClean="0">
                <a:solidFill>
                  <a:schemeClr val="accent1">
                    <a:lumMod val="50000"/>
                  </a:schemeClr>
                </a:solidFill>
                <a:effectLst>
                  <a:outerShdw blurRad="38100" dist="38100" dir="2700000" algn="tl">
                    <a:srgbClr val="C0C0C0"/>
                  </a:outerShdw>
                </a:effectLst>
              </a:rPr>
              <a:t>Dewey’s Monograph</a:t>
            </a:r>
          </a:p>
        </p:txBody>
      </p:sp>
      <p:sp>
        <p:nvSpPr>
          <p:cNvPr id="19459" name="Text Placeholder 2"/>
          <p:cNvSpPr>
            <a:spLocks noGrp="1"/>
          </p:cNvSpPr>
          <p:nvPr>
            <p:ph type="body" sz="half" idx="1"/>
          </p:nvPr>
        </p:nvSpPr>
        <p:spPr>
          <a:xfrm>
            <a:off x="1219200" y="1600200"/>
            <a:ext cx="7467600" cy="4114800"/>
          </a:xfrm>
        </p:spPr>
        <p:txBody>
          <a:bodyPr/>
          <a:lstStyle/>
          <a:p>
            <a:pPr eaLnBrk="1" hangingPunct="1"/>
            <a:r>
              <a:rPr lang="en-US" smtClean="0"/>
              <a:t>Students will put more effort in learning something that they find interesting.</a:t>
            </a:r>
          </a:p>
          <a:p>
            <a:pPr eaLnBrk="1" hangingPunct="1"/>
            <a:endParaRPr lang="en-US" smtClean="0"/>
          </a:p>
          <a:p>
            <a:pPr eaLnBrk="1" hangingPunct="1"/>
            <a:r>
              <a:rPr lang="en-US" smtClean="0"/>
              <a:t>Before his monograph it was thought that studies should be distasteful and not interesting in order for the subjects to be a challenge.</a:t>
            </a:r>
          </a:p>
        </p:txBody>
      </p:sp>
      <p:pic>
        <p:nvPicPr>
          <p:cNvPr id="19460" name="Picture 3"/>
          <p:cNvPicPr>
            <a:picLocks noChangeAspect="1"/>
          </p:cNvPicPr>
          <p:nvPr/>
        </p:nvPicPr>
        <p:blipFill>
          <a:blip r:embed="rId3"/>
          <a:srcRect/>
          <a:stretch>
            <a:fillRect/>
          </a:stretch>
        </p:blipFill>
        <p:spPr bwMode="auto">
          <a:xfrm>
            <a:off x="6400800" y="5029200"/>
            <a:ext cx="1303338" cy="1670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57200"/>
          </a:xfrm>
        </p:spPr>
        <p:txBody>
          <a:bodyPr>
            <a:noAutofit/>
          </a:bodyPr>
          <a:lstStyle/>
          <a:p>
            <a:pPr algn="ctr"/>
            <a:r>
              <a:rPr lang="en-US" sz="4000" b="1" dirty="0" smtClean="0"/>
              <a:t>EDUCATIONAL CHARTING </a:t>
            </a:r>
            <a:endParaRPr lang="en-US" sz="4000" b="1" dirty="0"/>
          </a:p>
        </p:txBody>
      </p:sp>
      <p:sp>
        <p:nvSpPr>
          <p:cNvPr id="3" name="Content Placeholder 2"/>
          <p:cNvSpPr>
            <a:spLocks noGrp="1"/>
          </p:cNvSpPr>
          <p:nvPr>
            <p:ph idx="1"/>
          </p:nvPr>
        </p:nvSpPr>
        <p:spPr>
          <a:xfrm>
            <a:off x="457200" y="457200"/>
            <a:ext cx="8458200" cy="6553200"/>
          </a:xfrm>
        </p:spPr>
        <p:txBody>
          <a:bodyPr>
            <a:noAutofit/>
          </a:bodyPr>
          <a:lstStyle/>
          <a:p>
            <a:pPr>
              <a:buNone/>
            </a:pPr>
            <a:r>
              <a:rPr lang="en-US" sz="1450" dirty="0" smtClean="0">
                <a:latin typeface="Times New Roman" pitchFamily="18" charset="0"/>
                <a:cs typeface="Times New Roman" pitchFamily="18" charset="0"/>
              </a:rPr>
              <a:t>     Before beginning a new educational program or class when revising an existing one, it is helpful to chart your direction.  This charting process can help you be more organized and effective in your presentations.  It allows standardization of programs so that others can provide your classes with the same degree of quality.  In order to chart your program, you should answer the following questions.  Remember to provide enough detail so that a reader can have a clear picture of your program and how to conduct it.</a:t>
            </a:r>
          </a:p>
          <a:p>
            <a:pPr>
              <a:buNone/>
            </a:pPr>
            <a:endParaRPr lang="en-US" sz="1450" dirty="0" smtClean="0">
              <a:latin typeface="Times New Roman" pitchFamily="18" charset="0"/>
              <a:cs typeface="Times New Roman" pitchFamily="18" charset="0"/>
            </a:endParaRPr>
          </a:p>
          <a:p>
            <a:pPr marL="514350" indent="-514350">
              <a:buFont typeface="+mj-lt"/>
              <a:buAutoNum type="arabicPeriod"/>
            </a:pPr>
            <a:r>
              <a:rPr lang="en-US" sz="1450" dirty="0" smtClean="0">
                <a:latin typeface="Times New Roman" pitchFamily="18" charset="0"/>
                <a:cs typeface="Times New Roman" pitchFamily="18" charset="0"/>
              </a:rPr>
              <a:t>Why is this program needed?</a:t>
            </a:r>
          </a:p>
          <a:p>
            <a:pPr marL="514350" indent="-514350">
              <a:buFont typeface="+mj-lt"/>
              <a:buAutoNum type="arabicPeriod"/>
            </a:pPr>
            <a:r>
              <a:rPr lang="en-US" sz="1450" dirty="0" smtClean="0">
                <a:latin typeface="Times New Roman" pitchFamily="18" charset="0"/>
                <a:cs typeface="Times New Roman" pitchFamily="18" charset="0"/>
              </a:rPr>
              <a:t>What do I hope the learner can do (objective) as a result of this session? NOTE:  Your answer should apply to learner actions and not to what you must so as an instructor.</a:t>
            </a:r>
          </a:p>
          <a:p>
            <a:pPr marL="514350" indent="-514350">
              <a:buFont typeface="+mj-lt"/>
              <a:buAutoNum type="arabicPeriod"/>
            </a:pPr>
            <a:r>
              <a:rPr lang="en-US" sz="1450" dirty="0" smtClean="0">
                <a:latin typeface="Times New Roman" pitchFamily="18" charset="0"/>
                <a:cs typeface="Times New Roman" pitchFamily="18" charset="0"/>
              </a:rPr>
              <a:t>What specific content must be provided in this session? NOTE:  This question does not mean that you must write the content out verbatim.  An outline of key concepts is critical here.</a:t>
            </a:r>
          </a:p>
          <a:p>
            <a:pPr marL="514350" indent="-514350">
              <a:buFont typeface="+mj-lt"/>
              <a:buAutoNum type="arabicPeriod"/>
            </a:pPr>
            <a:r>
              <a:rPr lang="en-US" sz="1450" dirty="0" smtClean="0">
                <a:latin typeface="Times New Roman" pitchFamily="18" charset="0"/>
                <a:cs typeface="Times New Roman" pitchFamily="18" charset="0"/>
              </a:rPr>
              <a:t>What activities will I use to assist the learner in the actions cited in question 2?  NOTE:  You should give a detailed outline of just how you intend to facilitate the leaning.  A person reading your answer should be able to duplicate your efforts.</a:t>
            </a:r>
          </a:p>
          <a:p>
            <a:pPr marL="514350" indent="-514350">
              <a:buFont typeface="+mj-lt"/>
              <a:buAutoNum type="arabicPeriod"/>
            </a:pPr>
            <a:r>
              <a:rPr lang="en-US" sz="1450" dirty="0" smtClean="0">
                <a:latin typeface="Times New Roman" pitchFamily="18" charset="0"/>
                <a:cs typeface="Times New Roman" pitchFamily="18" charset="0"/>
              </a:rPr>
              <a:t>What supplies, materials, resources, consultants, etc., will I need?</a:t>
            </a:r>
          </a:p>
          <a:p>
            <a:pPr marL="514350" indent="-514350">
              <a:buFont typeface="+mj-lt"/>
              <a:buAutoNum type="arabicPeriod"/>
            </a:pPr>
            <a:r>
              <a:rPr lang="en-US" sz="1450" dirty="0" smtClean="0">
                <a:latin typeface="Times New Roman" pitchFamily="18" charset="0"/>
                <a:cs typeface="Times New Roman" pitchFamily="18" charset="0"/>
              </a:rPr>
              <a:t>How much time will this session take?  You may specify by learning activity.</a:t>
            </a:r>
          </a:p>
          <a:p>
            <a:pPr marL="514350" indent="-514350">
              <a:buFont typeface="+mj-lt"/>
              <a:buAutoNum type="arabicPeriod"/>
            </a:pPr>
            <a:r>
              <a:rPr lang="en-US" sz="1450" dirty="0" smtClean="0">
                <a:latin typeface="Times New Roman" pitchFamily="18" charset="0"/>
                <a:cs typeface="Times New Roman" pitchFamily="18" charset="0"/>
              </a:rPr>
              <a:t>How will I know that the learner can do the actions(evaluation methods) which have been selected for this session?  NOTE:  This is an often neglected, but critical step.  Be sure to assess both the content and the process involved in providing the content.  ALL EDUCATIONAL EFFORTS SHOULD INCLUDE THIS STEP FOR BOTH DOCUMENTATION AND QUALITY ASSURANCE REASONS.</a:t>
            </a:r>
          </a:p>
          <a:p>
            <a:pPr marL="514350" indent="-514350">
              <a:buFont typeface="+mj-lt"/>
              <a:buAutoNum type="arabicPeriod"/>
            </a:pPr>
            <a:r>
              <a:rPr lang="en-US" sz="1450" dirty="0" smtClean="0">
                <a:latin typeface="Times New Roman" pitchFamily="18" charset="0"/>
                <a:cs typeface="Times New Roman" pitchFamily="18" charset="0"/>
              </a:rPr>
              <a:t>What are my projected costs for the total program?  What is my actual cost for the program?</a:t>
            </a:r>
          </a:p>
          <a:p>
            <a:pPr marL="514350" indent="-514350">
              <a:buFont typeface="+mj-lt"/>
              <a:buAutoNum type="arabicPeriod"/>
            </a:pPr>
            <a:r>
              <a:rPr lang="en-US" sz="1450" dirty="0" smtClean="0">
                <a:latin typeface="Times New Roman" pitchFamily="18" charset="0"/>
                <a:cs typeface="Times New Roman" pitchFamily="18" charset="0"/>
              </a:rPr>
              <a:t>What is my projected number of learners?  What is my actual number of learners?</a:t>
            </a:r>
          </a:p>
          <a:p>
            <a:pPr marL="514350" indent="-514350">
              <a:buFont typeface="+mj-lt"/>
              <a:buAutoNum type="arabicPeriod"/>
            </a:pPr>
            <a:r>
              <a:rPr lang="en-US" sz="1450" dirty="0" smtClean="0">
                <a:latin typeface="Times New Roman" pitchFamily="18" charset="0"/>
                <a:cs typeface="Times New Roman" pitchFamily="18" charset="0"/>
              </a:rPr>
              <a:t>How will you evaluate the effectiveness?  What was the cost per student?</a:t>
            </a:r>
          </a:p>
          <a:p>
            <a:pPr marL="514350" indent="-514350">
              <a:buAutoNum type="arabicPeriod" startAt="3"/>
            </a:pPr>
            <a:endParaRPr lang="en-US" sz="1450" dirty="0" smtClean="0">
              <a:latin typeface="Times New Roman" pitchFamily="18" charset="0"/>
              <a:cs typeface="Times New Roman" pitchFamily="18" charset="0"/>
            </a:endParaRPr>
          </a:p>
          <a:p>
            <a:pPr marL="514350" indent="-514350">
              <a:buNone/>
            </a:pPr>
            <a:endParaRPr lang="en-US" sz="145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295400"/>
          </a:xfrm>
          <a:solidFill>
            <a:schemeClr val="bg2">
              <a:lumMod val="90000"/>
            </a:schemeClr>
          </a:solidFill>
        </p:spPr>
        <p:txBody>
          <a:bodyPr>
            <a:normAutofit fontScale="90000"/>
          </a:bodyPr>
          <a:lstStyle/>
          <a:p>
            <a:pPr algn="ctr"/>
            <a:r>
              <a:rPr lang="en-US" b="1" dirty="0" smtClean="0">
                <a:latin typeface="Bodoni MT" pitchFamily="18" charset="0"/>
              </a:rPr>
              <a:t>SIX MAJOR PHASES OF A CURRICULUM MODEL</a:t>
            </a:r>
            <a:endParaRPr lang="en-US" b="1" dirty="0">
              <a:latin typeface="Bodoni MT" pitchFamily="18" charset="0"/>
            </a:endParaRPr>
          </a:p>
        </p:txBody>
      </p:sp>
      <p:sp>
        <p:nvSpPr>
          <p:cNvPr id="3" name="Content Placeholder 2"/>
          <p:cNvSpPr>
            <a:spLocks noGrp="1"/>
          </p:cNvSpPr>
          <p:nvPr>
            <p:ph idx="1"/>
          </p:nvPr>
        </p:nvSpPr>
        <p:spPr>
          <a:xfrm>
            <a:off x="457200" y="2057400"/>
            <a:ext cx="8229600" cy="4572000"/>
          </a:xfrm>
          <a:solidFill>
            <a:schemeClr val="bg2">
              <a:lumMod val="90000"/>
            </a:schemeClr>
          </a:solidFill>
        </p:spPr>
        <p:txBody>
          <a:bodyPr>
            <a:normAutofit fontScale="92500" lnSpcReduction="10000"/>
          </a:bodyPr>
          <a:lstStyle/>
          <a:p>
            <a:pPr>
              <a:buNone/>
            </a:pPr>
            <a:r>
              <a:rPr lang="en-US" sz="3200" b="1" dirty="0" smtClean="0">
                <a:solidFill>
                  <a:schemeClr val="accent3">
                    <a:lumMod val="75000"/>
                  </a:schemeClr>
                </a:solidFill>
                <a:latin typeface="Bodoni MT" pitchFamily="18" charset="0"/>
              </a:rPr>
              <a:t>Analysis </a:t>
            </a:r>
          </a:p>
          <a:p>
            <a:r>
              <a:rPr lang="en-US" sz="2200" dirty="0" smtClean="0">
                <a:solidFill>
                  <a:schemeClr val="tx2">
                    <a:lumMod val="75000"/>
                  </a:schemeClr>
                </a:solidFill>
              </a:rPr>
              <a:t>Needs Analysis</a:t>
            </a:r>
          </a:p>
          <a:p>
            <a:r>
              <a:rPr lang="en-US" sz="2200" dirty="0" smtClean="0">
                <a:solidFill>
                  <a:schemeClr val="tx2">
                    <a:lumMod val="75000"/>
                  </a:schemeClr>
                </a:solidFill>
              </a:rPr>
              <a:t>Task Analysis</a:t>
            </a:r>
          </a:p>
          <a:p>
            <a:r>
              <a:rPr lang="en-US" sz="2200" dirty="0" smtClean="0">
                <a:solidFill>
                  <a:schemeClr val="tx2">
                    <a:lumMod val="75000"/>
                  </a:schemeClr>
                </a:solidFill>
              </a:rPr>
              <a:t>Learner Analysis</a:t>
            </a:r>
          </a:p>
          <a:p>
            <a:endParaRPr lang="en-US" dirty="0" smtClean="0"/>
          </a:p>
          <a:p>
            <a:pPr>
              <a:buNone/>
            </a:pPr>
            <a:r>
              <a:rPr lang="en-US" sz="3200" b="1" dirty="0" smtClean="0">
                <a:solidFill>
                  <a:schemeClr val="accent3">
                    <a:lumMod val="75000"/>
                  </a:schemeClr>
                </a:solidFill>
                <a:latin typeface="Bodoni MT" pitchFamily="18" charset="0"/>
              </a:rPr>
              <a:t>Objectives</a:t>
            </a:r>
          </a:p>
          <a:p>
            <a:pPr>
              <a:buNone/>
            </a:pPr>
            <a:r>
              <a:rPr lang="en-US" sz="3200" b="1" dirty="0" smtClean="0">
                <a:solidFill>
                  <a:schemeClr val="accent3">
                    <a:lumMod val="75000"/>
                  </a:schemeClr>
                </a:solidFill>
                <a:latin typeface="Bodoni MT" pitchFamily="18" charset="0"/>
              </a:rPr>
              <a:t>Evaluation</a:t>
            </a:r>
          </a:p>
          <a:p>
            <a:pPr>
              <a:buNone/>
            </a:pPr>
            <a:r>
              <a:rPr lang="en-US" sz="3200" b="1" dirty="0" smtClean="0">
                <a:solidFill>
                  <a:schemeClr val="accent3">
                    <a:lumMod val="75000"/>
                  </a:schemeClr>
                </a:solidFill>
                <a:latin typeface="Bodoni MT" pitchFamily="18" charset="0"/>
              </a:rPr>
              <a:t>Instruction</a:t>
            </a:r>
          </a:p>
          <a:p>
            <a:pPr>
              <a:buNone/>
            </a:pPr>
            <a:r>
              <a:rPr lang="en-US" sz="3200" b="1" dirty="0" smtClean="0">
                <a:solidFill>
                  <a:schemeClr val="accent3">
                    <a:lumMod val="75000"/>
                  </a:schemeClr>
                </a:solidFill>
                <a:latin typeface="Bodoni MT" pitchFamily="18" charset="0"/>
              </a:rPr>
              <a:t>Implementation</a:t>
            </a:r>
          </a:p>
          <a:p>
            <a:pPr>
              <a:buNone/>
            </a:pPr>
            <a:r>
              <a:rPr lang="en-US" sz="3200" b="1" dirty="0" smtClean="0">
                <a:solidFill>
                  <a:schemeClr val="accent3">
                    <a:lumMod val="75000"/>
                  </a:schemeClr>
                </a:solidFill>
                <a:latin typeface="Bodoni MT" pitchFamily="18" charset="0"/>
              </a:rPr>
              <a:t>Revision</a:t>
            </a:r>
            <a:endParaRPr lang="en-US" sz="3200" b="1" dirty="0">
              <a:solidFill>
                <a:schemeClr val="accent3">
                  <a:lumMod val="75000"/>
                </a:schemeClr>
              </a:solidFill>
              <a:latin typeface="Bodoni MT" pitchFamily="18" charset="0"/>
            </a:endParaRPr>
          </a:p>
        </p:txBody>
      </p:sp>
    </p:spTree>
  </p:cSld>
  <p:clrMapOvr>
    <a:masterClrMapping/>
  </p:clrMapOvr>
  <p:transition>
    <p:cu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19200"/>
          </a:xfrm>
        </p:spPr>
        <p:txBody>
          <a:bodyPr>
            <a:noAutofit/>
          </a:bodyPr>
          <a:lstStyle/>
          <a:p>
            <a:pPr algn="ctr"/>
            <a:r>
              <a:rPr lang="en-US"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Schools of PHILOSPHICAL THOUGHT</a:t>
            </a:r>
            <a:endParaRPr lang="en-US"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457200" y="1676400"/>
            <a:ext cx="8229600" cy="5181600"/>
          </a:xfrm>
        </p:spPr>
        <p:txBody>
          <a:bodyPr/>
          <a:lstStyle/>
          <a:p>
            <a:pPr>
              <a:buNone/>
            </a:pPr>
            <a:endParaRPr lang="en-US" dirty="0"/>
          </a:p>
        </p:txBody>
      </p:sp>
      <p:sp>
        <p:nvSpPr>
          <p:cNvPr id="4" name="Rectangle 3"/>
          <p:cNvSpPr/>
          <p:nvPr/>
        </p:nvSpPr>
        <p:spPr>
          <a:xfrm>
            <a:off x="1295400" y="2743200"/>
            <a:ext cx="6400800" cy="8382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r>
              <a:rPr lang="en-US" sz="2400" b="1" dirty="0" smtClean="0">
                <a:solidFill>
                  <a:schemeClr val="tx2"/>
                </a:solidFill>
              </a:rPr>
              <a:t>IDEALISTS:</a:t>
            </a:r>
          </a:p>
          <a:p>
            <a:r>
              <a:rPr lang="en-US" dirty="0" smtClean="0">
                <a:solidFill>
                  <a:schemeClr val="tx2"/>
                </a:solidFill>
              </a:rPr>
              <a:t>	External perception exists as ideas</a:t>
            </a:r>
          </a:p>
          <a:p>
            <a:pPr algn="ctr"/>
            <a:endParaRPr lang="en-US" dirty="0"/>
          </a:p>
        </p:txBody>
      </p:sp>
      <p:sp>
        <p:nvSpPr>
          <p:cNvPr id="5" name="Rectangle 4"/>
          <p:cNvSpPr/>
          <p:nvPr/>
        </p:nvSpPr>
        <p:spPr>
          <a:xfrm>
            <a:off x="1295400" y="1752600"/>
            <a:ext cx="6400800" cy="9144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r>
              <a:rPr lang="en-US" sz="2400" b="1" dirty="0" smtClean="0">
                <a:solidFill>
                  <a:schemeClr val="tx2"/>
                </a:solidFill>
              </a:rPr>
              <a:t>PERENNIALISTS:</a:t>
            </a:r>
          </a:p>
          <a:p>
            <a:r>
              <a:rPr lang="en-US" dirty="0" smtClean="0">
                <a:solidFill>
                  <a:schemeClr val="tx2"/>
                </a:solidFill>
              </a:rPr>
              <a:t>	Believe in liberal arts &amp; sciences; favors cultivation of 	reason</a:t>
            </a:r>
            <a:endParaRPr lang="en-US" dirty="0">
              <a:solidFill>
                <a:schemeClr val="tx2"/>
              </a:solidFill>
            </a:endParaRPr>
          </a:p>
        </p:txBody>
      </p:sp>
      <p:sp>
        <p:nvSpPr>
          <p:cNvPr id="6" name="Rectangle 5"/>
          <p:cNvSpPr/>
          <p:nvPr/>
        </p:nvSpPr>
        <p:spPr>
          <a:xfrm>
            <a:off x="1295400" y="3657600"/>
            <a:ext cx="6400800" cy="9144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r>
              <a:rPr lang="en-US" sz="2400" b="1" dirty="0" smtClean="0">
                <a:solidFill>
                  <a:schemeClr val="tx2"/>
                </a:solidFill>
              </a:rPr>
              <a:t>REALISTS:</a:t>
            </a:r>
          </a:p>
          <a:p>
            <a:r>
              <a:rPr lang="en-US" dirty="0" smtClean="0">
                <a:solidFill>
                  <a:schemeClr val="tx2"/>
                </a:solidFill>
              </a:rPr>
              <a:t>	Believe that theory &amp; principles are basis for learning</a:t>
            </a:r>
            <a:endParaRPr lang="en-US" dirty="0">
              <a:solidFill>
                <a:schemeClr val="tx2"/>
              </a:solidFill>
            </a:endParaRPr>
          </a:p>
        </p:txBody>
      </p:sp>
      <p:sp>
        <p:nvSpPr>
          <p:cNvPr id="7" name="Rectangle 6"/>
          <p:cNvSpPr/>
          <p:nvPr/>
        </p:nvSpPr>
        <p:spPr>
          <a:xfrm>
            <a:off x="1295400" y="4648200"/>
            <a:ext cx="6400800" cy="9144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r>
              <a:rPr lang="en-US" sz="2400" b="1" dirty="0" smtClean="0">
                <a:solidFill>
                  <a:schemeClr val="tx2">
                    <a:lumMod val="75000"/>
                  </a:schemeClr>
                </a:solidFill>
              </a:rPr>
              <a:t>PRAGMATISTS:</a:t>
            </a:r>
          </a:p>
          <a:p>
            <a:r>
              <a:rPr lang="en-US" dirty="0" smtClean="0">
                <a:solidFill>
                  <a:schemeClr val="tx2">
                    <a:lumMod val="75000"/>
                  </a:schemeClr>
                </a:solidFill>
              </a:rPr>
              <a:t>	Emphasize thinking skills; relevance of curriculum is 	essential to learning</a:t>
            </a:r>
            <a:endParaRPr lang="en-US" dirty="0">
              <a:solidFill>
                <a:schemeClr val="tx2">
                  <a:lumMod val="75000"/>
                </a:schemeClr>
              </a:solidFill>
            </a:endParaRPr>
          </a:p>
        </p:txBody>
      </p:sp>
      <p:sp>
        <p:nvSpPr>
          <p:cNvPr id="8" name="Rectangle 7"/>
          <p:cNvSpPr/>
          <p:nvPr/>
        </p:nvSpPr>
        <p:spPr>
          <a:xfrm>
            <a:off x="1295400" y="5638800"/>
            <a:ext cx="6400800" cy="9144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r>
              <a:rPr lang="en-US" sz="2400" b="1" dirty="0" smtClean="0">
                <a:solidFill>
                  <a:schemeClr val="tx2">
                    <a:lumMod val="75000"/>
                  </a:schemeClr>
                </a:solidFill>
              </a:rPr>
              <a:t>EXISTENTIALISTS:</a:t>
            </a:r>
          </a:p>
          <a:p>
            <a:r>
              <a:rPr lang="en-US" dirty="0" smtClean="0">
                <a:solidFill>
                  <a:schemeClr val="tx2">
                    <a:lumMod val="75000"/>
                  </a:schemeClr>
                </a:solidFill>
              </a:rPr>
              <a:t>	Emphasize freedom of decision-making; foster self -	development</a:t>
            </a:r>
            <a:endParaRPr lang="en-US"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PURPOSES AND ADVANTAGES OF BEHAVIORAL OBJECTIVES</a:t>
            </a:r>
            <a:endParaRPr lang="en-US" dirty="0"/>
          </a:p>
        </p:txBody>
      </p:sp>
      <p:sp>
        <p:nvSpPr>
          <p:cNvPr id="3" name="Content Placeholder 2"/>
          <p:cNvSpPr>
            <a:spLocks noGrp="1"/>
          </p:cNvSpPr>
          <p:nvPr>
            <p:ph idx="1"/>
          </p:nvPr>
        </p:nvSpPr>
        <p:spPr>
          <a:xfrm>
            <a:off x="457200" y="1935480"/>
            <a:ext cx="8229600" cy="4922520"/>
          </a:xfrm>
        </p:spPr>
        <p:txBody>
          <a:bodyPr>
            <a:normAutofit/>
          </a:bodyPr>
          <a:lstStyle/>
          <a:p>
            <a:pPr>
              <a:buNone/>
            </a:pPr>
            <a:r>
              <a:rPr lang="en-US" sz="2000" dirty="0" smtClean="0">
                <a:solidFill>
                  <a:schemeClr val="tx2"/>
                </a:solidFill>
              </a:rPr>
              <a:t>    The definition of objectives in term of observable learner behavior -- the learner does what, given what, how well -- has the following purposes and advantages.</a:t>
            </a:r>
          </a:p>
          <a:p>
            <a:pPr>
              <a:buNone/>
            </a:pPr>
            <a:r>
              <a:rPr lang="en-US" sz="2000" dirty="0" smtClean="0"/>
              <a:t> </a:t>
            </a:r>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a:p>
        </p:txBody>
      </p:sp>
      <p:sp>
        <p:nvSpPr>
          <p:cNvPr id="4" name="Rectangle 3"/>
          <p:cNvSpPr/>
          <p:nvPr/>
        </p:nvSpPr>
        <p:spPr>
          <a:xfrm>
            <a:off x="762000" y="2971800"/>
            <a:ext cx="7543800" cy="762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marL="457200" indent="-457200"/>
            <a:r>
              <a:rPr lang="en-US" sz="2000" dirty="0" smtClean="0">
                <a:solidFill>
                  <a:schemeClr val="tx2">
                    <a:lumMod val="75000"/>
                  </a:schemeClr>
                </a:solidFill>
              </a:rPr>
              <a:t>1.     It helps the instructor and/or curriculum designer to make</a:t>
            </a:r>
          </a:p>
          <a:p>
            <a:pPr marL="457200" indent="-457200"/>
            <a:r>
              <a:rPr lang="en-US" sz="2000" dirty="0" smtClean="0">
                <a:solidFill>
                  <a:schemeClr val="tx2">
                    <a:lumMod val="75000"/>
                  </a:schemeClr>
                </a:solidFill>
              </a:rPr>
              <a:t>        explicit his/her own educational aims.</a:t>
            </a:r>
            <a:endParaRPr lang="en-US" sz="2000" dirty="0">
              <a:solidFill>
                <a:schemeClr val="tx2">
                  <a:lumMod val="75000"/>
                </a:schemeClr>
              </a:solidFill>
            </a:endParaRPr>
          </a:p>
        </p:txBody>
      </p:sp>
      <p:sp>
        <p:nvSpPr>
          <p:cNvPr id="5" name="Rectangle 4"/>
          <p:cNvSpPr/>
          <p:nvPr/>
        </p:nvSpPr>
        <p:spPr>
          <a:xfrm>
            <a:off x="762000" y="3886200"/>
            <a:ext cx="7543800" cy="6096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r>
              <a:rPr lang="en-US" dirty="0" smtClean="0">
                <a:solidFill>
                  <a:schemeClr val="tx2">
                    <a:lumMod val="75000"/>
                  </a:schemeClr>
                </a:solidFill>
              </a:rPr>
              <a:t>2.      It communicates the intent of instruction to others.</a:t>
            </a:r>
            <a:endParaRPr lang="en-US" dirty="0">
              <a:solidFill>
                <a:schemeClr val="tx2">
                  <a:lumMod val="75000"/>
                </a:schemeClr>
              </a:solidFill>
            </a:endParaRPr>
          </a:p>
        </p:txBody>
      </p:sp>
      <p:sp>
        <p:nvSpPr>
          <p:cNvPr id="6" name="Rectangle 5"/>
          <p:cNvSpPr/>
          <p:nvPr/>
        </p:nvSpPr>
        <p:spPr>
          <a:xfrm>
            <a:off x="762000" y="4648200"/>
            <a:ext cx="7543800" cy="9144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marL="342900" indent="-342900">
              <a:buAutoNum type="arabicPeriod" startAt="3"/>
            </a:pPr>
            <a:r>
              <a:rPr lang="en-US" dirty="0" smtClean="0">
                <a:solidFill>
                  <a:schemeClr val="tx2">
                    <a:lumMod val="75000"/>
                  </a:schemeClr>
                </a:solidFill>
              </a:rPr>
              <a:t>It provides a starting point for a behavioral analysis and construction</a:t>
            </a:r>
          </a:p>
          <a:p>
            <a:pPr marL="342900" indent="-342900"/>
            <a:r>
              <a:rPr lang="en-US" dirty="0" smtClean="0">
                <a:solidFill>
                  <a:schemeClr val="tx2">
                    <a:lumMod val="75000"/>
                  </a:schemeClr>
                </a:solidFill>
              </a:rPr>
              <a:t>      of  a hierarchy of knowledge.</a:t>
            </a:r>
            <a:endParaRPr lang="en-US" dirty="0">
              <a:solidFill>
                <a:schemeClr val="tx2">
                  <a:lumMod val="75000"/>
                </a:schemeClr>
              </a:solidFill>
            </a:endParaRPr>
          </a:p>
        </p:txBody>
      </p:sp>
      <p:sp>
        <p:nvSpPr>
          <p:cNvPr id="7" name="Rectangle 6"/>
          <p:cNvSpPr/>
          <p:nvPr/>
        </p:nvSpPr>
        <p:spPr>
          <a:xfrm>
            <a:off x="762000" y="5715000"/>
            <a:ext cx="7543800" cy="762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marL="342900" indent="-342900">
              <a:buAutoNum type="arabicPeriod" startAt="4"/>
            </a:pPr>
            <a:r>
              <a:rPr lang="en-US" dirty="0" smtClean="0">
                <a:solidFill>
                  <a:schemeClr val="tx2">
                    <a:lumMod val="75000"/>
                  </a:schemeClr>
                </a:solidFill>
              </a:rPr>
              <a:t>It furnishes a goal against which the success of instruction can be</a:t>
            </a:r>
          </a:p>
          <a:p>
            <a:pPr marL="342900" indent="-342900"/>
            <a:r>
              <a:rPr lang="en-US" dirty="0" smtClean="0">
                <a:solidFill>
                  <a:schemeClr val="tx2">
                    <a:lumMod val="75000"/>
                  </a:schemeClr>
                </a:solidFill>
              </a:rPr>
              <a:t>      measured.</a:t>
            </a:r>
            <a:endParaRPr lang="en-US" dirty="0">
              <a:solidFill>
                <a:schemeClr val="tx2">
                  <a:lumMod val="75000"/>
                </a:schemeClr>
              </a:solidFill>
            </a:endParaRPr>
          </a:p>
        </p:txBody>
      </p:sp>
      <p:sp>
        <p:nvSpPr>
          <p:cNvPr id="8" name="Rectangle 7"/>
          <p:cNvSpPr/>
          <p:nvPr/>
        </p:nvSpPr>
        <p:spPr>
          <a:xfrm>
            <a:off x="762000" y="6553200"/>
            <a:ext cx="75438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solidFill>
                <a:schemeClr val="tx2"/>
              </a:solidFill>
            </a:endParaRPr>
          </a:p>
          <a:p>
            <a:r>
              <a:rPr lang="en-US" sz="1200" dirty="0" smtClean="0">
                <a:solidFill>
                  <a:schemeClr val="tx2"/>
                </a:solidFill>
              </a:rPr>
              <a:t>Source: Gow, D.T. Design and Development of Curricular Materials, Volume I. University of Pittsburgh.</a:t>
            </a:r>
          </a:p>
          <a:p>
            <a:pPr algn="ctr"/>
            <a:endParaRPr lang="en-US" sz="1200" dirty="0"/>
          </a:p>
        </p:txBody>
      </p:sp>
    </p:spTree>
  </p:cSld>
  <p:clrMapOvr>
    <a:masterClrMapping/>
  </p:clrMapOvr>
  <p:transition>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62600"/>
          </a:xfrm>
          <a:solidFill>
            <a:schemeClr val="bg1"/>
          </a:solidFill>
        </p:spPr>
        <p:txBody>
          <a:bodyPr/>
          <a:lstStyle/>
          <a:p>
            <a:pPr>
              <a:buNone/>
            </a:pPr>
            <a:r>
              <a:rPr lang="en-US" dirty="0" smtClean="0"/>
              <a:t>   </a:t>
            </a:r>
            <a:r>
              <a:rPr lang="en-US" sz="4500" dirty="0" smtClean="0">
                <a:solidFill>
                  <a:schemeClr val="tx2">
                    <a:lumMod val="75000"/>
                  </a:schemeClr>
                </a:solidFill>
                <a:latin typeface="+mj-lt"/>
              </a:rPr>
              <a:t>PURPOSES AND ADVANTAGES OF BEHAVIORAL OBJECTIVES</a:t>
            </a:r>
          </a:p>
          <a:p>
            <a:pPr>
              <a:buNone/>
            </a:pPr>
            <a:r>
              <a:rPr lang="en-US" dirty="0" smtClean="0"/>
              <a:t>   </a:t>
            </a:r>
            <a:r>
              <a:rPr lang="en-US" sz="2000" dirty="0" smtClean="0">
                <a:solidFill>
                  <a:schemeClr val="tx2"/>
                </a:solidFill>
              </a:rPr>
              <a:t>The definition of objectives in terms of observable learner behavior -- the learner does what, given what, how well -- has the following purposes and advantages:</a:t>
            </a:r>
          </a:p>
          <a:p>
            <a:pPr>
              <a:buNone/>
            </a:pPr>
            <a:endParaRPr lang="en-US" dirty="0" smtClean="0"/>
          </a:p>
          <a:p>
            <a:pPr>
              <a:buNone/>
            </a:pPr>
            <a:endParaRPr lang="en-US" dirty="0" smtClean="0"/>
          </a:p>
          <a:p>
            <a:pPr>
              <a:buNone/>
            </a:pPr>
            <a:endParaRPr lang="en-US" dirty="0" smtClean="0"/>
          </a:p>
          <a:p>
            <a:pPr>
              <a:buNone/>
            </a:pPr>
            <a:endParaRPr lang="en-US" dirty="0"/>
          </a:p>
        </p:txBody>
      </p:sp>
      <p:sp>
        <p:nvSpPr>
          <p:cNvPr id="4" name="Rectangle 3"/>
          <p:cNvSpPr/>
          <p:nvPr/>
        </p:nvSpPr>
        <p:spPr>
          <a:xfrm>
            <a:off x="762000" y="3200400"/>
            <a:ext cx="7543800" cy="762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marL="457200" indent="-457200"/>
            <a:r>
              <a:rPr lang="en-US" sz="2000" dirty="0" smtClean="0">
                <a:solidFill>
                  <a:schemeClr val="tx2">
                    <a:lumMod val="75000"/>
                  </a:schemeClr>
                </a:solidFill>
              </a:rPr>
              <a:t>5.    It provides a specific focus for involving others concerned with education in the discussion of educational goals.     </a:t>
            </a:r>
            <a:endParaRPr lang="en-US" sz="2000" dirty="0">
              <a:solidFill>
                <a:schemeClr val="tx2">
                  <a:lumMod val="75000"/>
                </a:schemeClr>
              </a:solidFill>
            </a:endParaRPr>
          </a:p>
        </p:txBody>
      </p:sp>
      <p:sp>
        <p:nvSpPr>
          <p:cNvPr id="5" name="Rectangle 4"/>
          <p:cNvSpPr/>
          <p:nvPr/>
        </p:nvSpPr>
        <p:spPr>
          <a:xfrm>
            <a:off x="762000" y="4038600"/>
            <a:ext cx="7543800" cy="762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marL="457200" indent="-457200"/>
            <a:r>
              <a:rPr lang="en-US" sz="2000" dirty="0" smtClean="0">
                <a:solidFill>
                  <a:schemeClr val="tx2">
                    <a:lumMod val="75000"/>
                  </a:schemeClr>
                </a:solidFill>
              </a:rPr>
              <a:t>6.    It informs students of the purposes of their instruction so that they may know what they are expected to do.</a:t>
            </a:r>
            <a:endParaRPr lang="en-US" sz="2000" dirty="0">
              <a:solidFill>
                <a:schemeClr val="tx2">
                  <a:lumMod val="75000"/>
                </a:schemeClr>
              </a:solidFill>
            </a:endParaRPr>
          </a:p>
        </p:txBody>
      </p:sp>
      <p:sp>
        <p:nvSpPr>
          <p:cNvPr id="6" name="Rectangle 5"/>
          <p:cNvSpPr/>
          <p:nvPr/>
        </p:nvSpPr>
        <p:spPr>
          <a:xfrm>
            <a:off x="762000" y="4876800"/>
            <a:ext cx="7543800" cy="762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marL="457200" indent="-457200"/>
            <a:r>
              <a:rPr lang="en-US" sz="2000" dirty="0" smtClean="0">
                <a:solidFill>
                  <a:schemeClr val="tx2">
                    <a:lumMod val="75000"/>
                  </a:schemeClr>
                </a:solidFill>
              </a:rPr>
              <a:t>7.    It facilitates the individualization of instruction.</a:t>
            </a:r>
            <a:endParaRPr lang="en-US" sz="2000" dirty="0">
              <a:solidFill>
                <a:schemeClr val="tx2">
                  <a:lumMod val="75000"/>
                </a:schemeClr>
              </a:solidFill>
            </a:endParaRPr>
          </a:p>
        </p:txBody>
      </p:sp>
      <p:sp>
        <p:nvSpPr>
          <p:cNvPr id="7" name="Rectangle 6"/>
          <p:cNvSpPr/>
          <p:nvPr/>
        </p:nvSpPr>
        <p:spPr>
          <a:xfrm>
            <a:off x="762000" y="5715000"/>
            <a:ext cx="7543800" cy="762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marL="457200" indent="-457200"/>
            <a:r>
              <a:rPr lang="en-US" sz="2000" dirty="0" smtClean="0">
                <a:solidFill>
                  <a:schemeClr val="tx2">
                    <a:lumMod val="75000"/>
                  </a:schemeClr>
                </a:solidFill>
              </a:rPr>
              <a:t>8.    It makes possible the continuous reevaluation and reorganization of instructional objectives as needs changes.</a:t>
            </a:r>
            <a:endParaRPr lang="en-US" sz="2000" dirty="0">
              <a:solidFill>
                <a:schemeClr val="tx2">
                  <a:lumMod val="75000"/>
                </a:schemeClr>
              </a:solidFill>
            </a:endParaRPr>
          </a:p>
        </p:txBody>
      </p:sp>
      <p:sp>
        <p:nvSpPr>
          <p:cNvPr id="8" name="Rectangle 7"/>
          <p:cNvSpPr/>
          <p:nvPr/>
        </p:nvSpPr>
        <p:spPr>
          <a:xfrm>
            <a:off x="762000" y="6553200"/>
            <a:ext cx="7543800" cy="3048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200" dirty="0" smtClean="0"/>
          </a:p>
          <a:p>
            <a:r>
              <a:rPr lang="en-US" sz="1200" dirty="0" smtClean="0">
                <a:solidFill>
                  <a:schemeClr val="tx2"/>
                </a:solidFill>
              </a:rPr>
              <a:t>Source: Gow, D.T. Design and Development of Curricular Materials, Volume I. University of Pittsburgh.</a:t>
            </a:r>
          </a:p>
          <a:p>
            <a:pPr algn="ctr"/>
            <a:endParaRPr lang="en-US" dirty="0"/>
          </a:p>
        </p:txBody>
      </p:sp>
    </p:spTree>
  </p:cSld>
  <p:clrMapOvr>
    <a:masterClrMapping/>
  </p:clrMapOvr>
  <p:transition>
    <p:cu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normAutofit/>
          </a:bodyPr>
          <a:lstStyle/>
          <a:p>
            <a:pPr algn="ctr"/>
            <a:r>
              <a:rPr lang="en-US" sz="6000" dirty="0" smtClean="0">
                <a:latin typeface="Times New Roman" pitchFamily="18" charset="0"/>
                <a:cs typeface="Times New Roman" pitchFamily="18" charset="0"/>
              </a:rPr>
              <a:t>Gagné Model</a:t>
            </a:r>
            <a:endParaRPr lang="en-US" sz="60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5105400"/>
          </a:xfrm>
        </p:spPr>
        <p:txBody>
          <a:bodyPr/>
          <a:lstStyle/>
          <a:p>
            <a:pPr>
              <a:buNone/>
            </a:pPr>
            <a:endParaRPr lang="en-US" dirty="0"/>
          </a:p>
        </p:txBody>
      </p:sp>
      <p:sp>
        <p:nvSpPr>
          <p:cNvPr id="4" name="Rectangle 3"/>
          <p:cNvSpPr/>
          <p:nvPr/>
        </p:nvSpPr>
        <p:spPr>
          <a:xfrm>
            <a:off x="609600" y="1295400"/>
            <a:ext cx="7848600" cy="1981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3600" dirty="0" smtClean="0"/>
          </a:p>
          <a:p>
            <a:pPr algn="ctr"/>
            <a:r>
              <a:rPr lang="en-US" sz="3600" dirty="0" smtClean="0"/>
              <a:t>SYSTEM LEVEL</a:t>
            </a:r>
          </a:p>
          <a:p>
            <a:r>
              <a:rPr lang="en-US" sz="2800" dirty="0" smtClean="0"/>
              <a:t>                       Needs               Delivery</a:t>
            </a:r>
          </a:p>
          <a:p>
            <a:r>
              <a:rPr lang="en-US" sz="2800" dirty="0" smtClean="0"/>
              <a:t>                       Resources        Structure</a:t>
            </a:r>
          </a:p>
          <a:p>
            <a:pPr algn="ctr"/>
            <a:r>
              <a:rPr lang="en-US" sz="2800" dirty="0" smtClean="0"/>
              <a:t>Objectives</a:t>
            </a:r>
          </a:p>
          <a:p>
            <a:endParaRPr lang="en-US" sz="3200" dirty="0"/>
          </a:p>
        </p:txBody>
      </p:sp>
      <p:sp>
        <p:nvSpPr>
          <p:cNvPr id="5" name="Rectangle 4"/>
          <p:cNvSpPr/>
          <p:nvPr/>
        </p:nvSpPr>
        <p:spPr>
          <a:xfrm>
            <a:off x="609600" y="3429000"/>
            <a:ext cx="7848600" cy="13716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3600" dirty="0" smtClean="0"/>
              <a:t>LESSON LEVEL</a:t>
            </a:r>
          </a:p>
          <a:p>
            <a:r>
              <a:rPr lang="en-US" sz="2800" dirty="0" smtClean="0"/>
              <a:t>                     Needs                   Media</a:t>
            </a:r>
          </a:p>
          <a:p>
            <a:r>
              <a:rPr lang="en-US" sz="2800" dirty="0" smtClean="0"/>
              <a:t>                     Resources            Assessment</a:t>
            </a:r>
            <a:endParaRPr lang="en-US" sz="2800" dirty="0"/>
          </a:p>
        </p:txBody>
      </p:sp>
      <p:sp>
        <p:nvSpPr>
          <p:cNvPr id="6" name="Rectangle 5"/>
          <p:cNvSpPr/>
          <p:nvPr/>
        </p:nvSpPr>
        <p:spPr>
          <a:xfrm>
            <a:off x="609600" y="4953000"/>
            <a:ext cx="7848600" cy="1905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3200" dirty="0" smtClean="0"/>
              <a:t>SYSTEM LEVEL</a:t>
            </a:r>
          </a:p>
          <a:p>
            <a:r>
              <a:rPr lang="en-US" dirty="0" smtClean="0"/>
              <a:t>                                                Teacher Preparation</a:t>
            </a:r>
          </a:p>
          <a:p>
            <a:r>
              <a:rPr lang="en-US" dirty="0" smtClean="0"/>
              <a:t>                                                Formative Evaluation</a:t>
            </a:r>
          </a:p>
          <a:p>
            <a:r>
              <a:rPr lang="en-US" dirty="0" smtClean="0"/>
              <a:t>                                                Revision; Field Testing</a:t>
            </a:r>
          </a:p>
          <a:p>
            <a:r>
              <a:rPr lang="en-US" dirty="0" smtClean="0"/>
              <a:t>                                                Summative Evaluation</a:t>
            </a:r>
          </a:p>
          <a:p>
            <a:r>
              <a:rPr lang="en-US" dirty="0" smtClean="0"/>
              <a:t>                                                Diffusion</a:t>
            </a:r>
          </a:p>
        </p:txBody>
      </p:sp>
      <p:pic>
        <p:nvPicPr>
          <p:cNvPr id="1028" name="Picture 4" descr="C:\Program Files\Microsoft Office\MEDIA\OFFICE12\Bullets\BD14580_.gif"/>
          <p:cNvPicPr>
            <a:picLocks noChangeAspect="1" noChangeArrowheads="1"/>
          </p:cNvPicPr>
          <p:nvPr/>
        </p:nvPicPr>
        <p:blipFill>
          <a:blip r:embed="rId3"/>
          <a:srcRect/>
          <a:stretch>
            <a:fillRect/>
          </a:stretch>
        </p:blipFill>
        <p:spPr bwMode="auto">
          <a:xfrm>
            <a:off x="2514600" y="2057400"/>
            <a:ext cx="152400" cy="152400"/>
          </a:xfrm>
          <a:prstGeom prst="rect">
            <a:avLst/>
          </a:prstGeom>
          <a:noFill/>
        </p:spPr>
      </p:pic>
      <p:pic>
        <p:nvPicPr>
          <p:cNvPr id="11" name="Picture 4" descr="C:\Program Files\Microsoft Office\MEDIA\OFFICE12\Bullets\BD14580_.gif"/>
          <p:cNvPicPr>
            <a:picLocks noChangeAspect="1" noChangeArrowheads="1"/>
          </p:cNvPicPr>
          <p:nvPr/>
        </p:nvPicPr>
        <p:blipFill>
          <a:blip r:embed="rId3"/>
          <a:srcRect/>
          <a:stretch>
            <a:fillRect/>
          </a:stretch>
        </p:blipFill>
        <p:spPr bwMode="auto">
          <a:xfrm>
            <a:off x="2514600" y="2514600"/>
            <a:ext cx="152400" cy="152400"/>
          </a:xfrm>
          <a:prstGeom prst="rect">
            <a:avLst/>
          </a:prstGeom>
          <a:noFill/>
        </p:spPr>
      </p:pic>
      <p:pic>
        <p:nvPicPr>
          <p:cNvPr id="12" name="Picture 4" descr="C:\Program Files\Microsoft Office\MEDIA\OFFICE12\Bullets\BD14580_.gif"/>
          <p:cNvPicPr>
            <a:picLocks noChangeAspect="1" noChangeArrowheads="1"/>
          </p:cNvPicPr>
          <p:nvPr/>
        </p:nvPicPr>
        <p:blipFill>
          <a:blip r:embed="rId3"/>
          <a:srcRect/>
          <a:stretch>
            <a:fillRect/>
          </a:stretch>
        </p:blipFill>
        <p:spPr bwMode="auto">
          <a:xfrm>
            <a:off x="4724400" y="2514600"/>
            <a:ext cx="152400" cy="152400"/>
          </a:xfrm>
          <a:prstGeom prst="rect">
            <a:avLst/>
          </a:prstGeom>
          <a:noFill/>
        </p:spPr>
      </p:pic>
      <p:pic>
        <p:nvPicPr>
          <p:cNvPr id="13" name="Picture 4" descr="C:\Program Files\Microsoft Office\MEDIA\OFFICE12\Bullets\BD14580_.gif"/>
          <p:cNvPicPr>
            <a:picLocks noChangeAspect="1" noChangeArrowheads="1"/>
          </p:cNvPicPr>
          <p:nvPr/>
        </p:nvPicPr>
        <p:blipFill>
          <a:blip r:embed="rId3"/>
          <a:srcRect/>
          <a:stretch>
            <a:fillRect/>
          </a:stretch>
        </p:blipFill>
        <p:spPr bwMode="auto">
          <a:xfrm>
            <a:off x="4724400" y="2057400"/>
            <a:ext cx="152400" cy="152400"/>
          </a:xfrm>
          <a:prstGeom prst="rect">
            <a:avLst/>
          </a:prstGeom>
          <a:noFill/>
        </p:spPr>
      </p:pic>
      <p:pic>
        <p:nvPicPr>
          <p:cNvPr id="14" name="Picture 4" descr="C:\Program Files\Microsoft Office\MEDIA\OFFICE12\Bullets\BD14580_.gif"/>
          <p:cNvPicPr>
            <a:picLocks noChangeAspect="1" noChangeArrowheads="1"/>
          </p:cNvPicPr>
          <p:nvPr/>
        </p:nvPicPr>
        <p:blipFill>
          <a:blip r:embed="rId3"/>
          <a:srcRect/>
          <a:stretch>
            <a:fillRect/>
          </a:stretch>
        </p:blipFill>
        <p:spPr bwMode="auto">
          <a:xfrm>
            <a:off x="3505200" y="2971800"/>
            <a:ext cx="152400" cy="152400"/>
          </a:xfrm>
          <a:prstGeom prst="rect">
            <a:avLst/>
          </a:prstGeom>
          <a:noFill/>
        </p:spPr>
      </p:pic>
      <p:pic>
        <p:nvPicPr>
          <p:cNvPr id="15" name="Picture 4" descr="C:\Program Files\Microsoft Office\MEDIA\OFFICE12\Bullets\BD14580_.gif"/>
          <p:cNvPicPr>
            <a:picLocks noChangeAspect="1" noChangeArrowheads="1"/>
          </p:cNvPicPr>
          <p:nvPr/>
        </p:nvPicPr>
        <p:blipFill>
          <a:blip r:embed="rId3"/>
          <a:srcRect/>
          <a:stretch>
            <a:fillRect/>
          </a:stretch>
        </p:blipFill>
        <p:spPr bwMode="auto">
          <a:xfrm>
            <a:off x="2362200" y="4114800"/>
            <a:ext cx="152400" cy="152400"/>
          </a:xfrm>
          <a:prstGeom prst="rect">
            <a:avLst/>
          </a:prstGeom>
          <a:noFill/>
        </p:spPr>
      </p:pic>
      <p:pic>
        <p:nvPicPr>
          <p:cNvPr id="16" name="Picture 4" descr="C:\Program Files\Microsoft Office\MEDIA\OFFICE12\Bullets\BD14580_.gif"/>
          <p:cNvPicPr>
            <a:picLocks noChangeAspect="1" noChangeArrowheads="1"/>
          </p:cNvPicPr>
          <p:nvPr/>
        </p:nvPicPr>
        <p:blipFill>
          <a:blip r:embed="rId3"/>
          <a:srcRect/>
          <a:stretch>
            <a:fillRect/>
          </a:stretch>
        </p:blipFill>
        <p:spPr bwMode="auto">
          <a:xfrm>
            <a:off x="2362200" y="4495800"/>
            <a:ext cx="152400" cy="152400"/>
          </a:xfrm>
          <a:prstGeom prst="rect">
            <a:avLst/>
          </a:prstGeom>
          <a:noFill/>
        </p:spPr>
      </p:pic>
      <p:pic>
        <p:nvPicPr>
          <p:cNvPr id="17" name="Picture 4" descr="C:\Program Files\Microsoft Office\MEDIA\OFFICE12\Bullets\BD14580_.gif"/>
          <p:cNvPicPr>
            <a:picLocks noChangeAspect="1" noChangeArrowheads="1"/>
          </p:cNvPicPr>
          <p:nvPr/>
        </p:nvPicPr>
        <p:blipFill>
          <a:blip r:embed="rId3"/>
          <a:srcRect/>
          <a:stretch>
            <a:fillRect/>
          </a:stretch>
        </p:blipFill>
        <p:spPr bwMode="auto">
          <a:xfrm>
            <a:off x="4876800" y="4114800"/>
            <a:ext cx="152400" cy="152400"/>
          </a:xfrm>
          <a:prstGeom prst="rect">
            <a:avLst/>
          </a:prstGeom>
          <a:noFill/>
        </p:spPr>
      </p:pic>
      <p:pic>
        <p:nvPicPr>
          <p:cNvPr id="18" name="Picture 4" descr="C:\Program Files\Microsoft Office\MEDIA\OFFICE12\Bullets\BD14580_.gif"/>
          <p:cNvPicPr>
            <a:picLocks noChangeAspect="1" noChangeArrowheads="1"/>
          </p:cNvPicPr>
          <p:nvPr/>
        </p:nvPicPr>
        <p:blipFill>
          <a:blip r:embed="rId3"/>
          <a:srcRect/>
          <a:stretch>
            <a:fillRect/>
          </a:stretch>
        </p:blipFill>
        <p:spPr bwMode="auto">
          <a:xfrm>
            <a:off x="4876800" y="4495800"/>
            <a:ext cx="152400" cy="152400"/>
          </a:xfrm>
          <a:prstGeom prst="rect">
            <a:avLst/>
          </a:prstGeom>
          <a:noFill/>
        </p:spPr>
      </p:pic>
      <p:pic>
        <p:nvPicPr>
          <p:cNvPr id="19" name="Picture 4" descr="C:\Program Files\Microsoft Office\MEDIA\OFFICE12\Bullets\BD14580_.gif"/>
          <p:cNvPicPr>
            <a:picLocks noChangeAspect="1" noChangeArrowheads="1"/>
          </p:cNvPicPr>
          <p:nvPr/>
        </p:nvPicPr>
        <p:blipFill>
          <a:blip r:embed="rId3"/>
          <a:srcRect/>
          <a:stretch>
            <a:fillRect/>
          </a:stretch>
        </p:blipFill>
        <p:spPr bwMode="auto">
          <a:xfrm>
            <a:off x="3200400" y="6553200"/>
            <a:ext cx="152400" cy="152400"/>
          </a:xfrm>
          <a:prstGeom prst="rect">
            <a:avLst/>
          </a:prstGeom>
          <a:noFill/>
        </p:spPr>
      </p:pic>
      <p:pic>
        <p:nvPicPr>
          <p:cNvPr id="20" name="Picture 4" descr="C:\Program Files\Microsoft Office\MEDIA\OFFICE12\Bullets\BD14580_.gif"/>
          <p:cNvPicPr>
            <a:picLocks noChangeAspect="1" noChangeArrowheads="1"/>
          </p:cNvPicPr>
          <p:nvPr/>
        </p:nvPicPr>
        <p:blipFill>
          <a:blip r:embed="rId3"/>
          <a:srcRect/>
          <a:stretch>
            <a:fillRect/>
          </a:stretch>
        </p:blipFill>
        <p:spPr bwMode="auto">
          <a:xfrm>
            <a:off x="3200400" y="5486400"/>
            <a:ext cx="152400" cy="152400"/>
          </a:xfrm>
          <a:prstGeom prst="rect">
            <a:avLst/>
          </a:prstGeom>
          <a:noFill/>
        </p:spPr>
      </p:pic>
      <p:pic>
        <p:nvPicPr>
          <p:cNvPr id="21" name="Picture 4" descr="C:\Program Files\Microsoft Office\MEDIA\OFFICE12\Bullets\BD14580_.gif"/>
          <p:cNvPicPr>
            <a:picLocks noChangeAspect="1" noChangeArrowheads="1"/>
          </p:cNvPicPr>
          <p:nvPr/>
        </p:nvPicPr>
        <p:blipFill>
          <a:blip r:embed="rId3"/>
          <a:srcRect/>
          <a:stretch>
            <a:fillRect/>
          </a:stretch>
        </p:blipFill>
        <p:spPr bwMode="auto">
          <a:xfrm>
            <a:off x="3200400" y="5791200"/>
            <a:ext cx="152400" cy="152400"/>
          </a:xfrm>
          <a:prstGeom prst="rect">
            <a:avLst/>
          </a:prstGeom>
          <a:noFill/>
        </p:spPr>
      </p:pic>
      <p:pic>
        <p:nvPicPr>
          <p:cNvPr id="22" name="Picture 4" descr="C:\Program Files\Microsoft Office\MEDIA\OFFICE12\Bullets\BD14580_.gif"/>
          <p:cNvPicPr>
            <a:picLocks noChangeAspect="1" noChangeArrowheads="1"/>
          </p:cNvPicPr>
          <p:nvPr/>
        </p:nvPicPr>
        <p:blipFill>
          <a:blip r:embed="rId3"/>
          <a:srcRect/>
          <a:stretch>
            <a:fillRect/>
          </a:stretch>
        </p:blipFill>
        <p:spPr bwMode="auto">
          <a:xfrm>
            <a:off x="3200400" y="6324600"/>
            <a:ext cx="152400" cy="152400"/>
          </a:xfrm>
          <a:prstGeom prst="rect">
            <a:avLst/>
          </a:prstGeom>
          <a:noFill/>
        </p:spPr>
      </p:pic>
      <p:pic>
        <p:nvPicPr>
          <p:cNvPr id="23" name="Picture 4" descr="C:\Program Files\Microsoft Office\MEDIA\OFFICE12\Bullets\BD14580_.gif"/>
          <p:cNvPicPr>
            <a:picLocks noChangeAspect="1" noChangeArrowheads="1"/>
          </p:cNvPicPr>
          <p:nvPr/>
        </p:nvPicPr>
        <p:blipFill>
          <a:blip r:embed="rId3"/>
          <a:srcRect/>
          <a:stretch>
            <a:fillRect/>
          </a:stretch>
        </p:blipFill>
        <p:spPr bwMode="auto">
          <a:xfrm>
            <a:off x="3200400" y="6019800"/>
            <a:ext cx="152400" cy="152400"/>
          </a:xfrm>
          <a:prstGeom prst="rect">
            <a:avLst/>
          </a:prstGeom>
          <a:noFill/>
        </p:spPr>
      </p:pic>
    </p:spTree>
  </p:cSld>
  <p:clrMapOvr>
    <a:masterClrMapping/>
  </p:clrMapOvr>
  <p:transition>
    <p:cut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9144000" cy="6096000"/>
          </a:xfrm>
        </p:spPr>
        <p:txBody>
          <a:bodyPr>
            <a:normAutofit/>
          </a:bodyPr>
          <a:lstStyle/>
          <a:p>
            <a:pPr algn="ctr">
              <a:buNone/>
            </a:pPr>
            <a:r>
              <a:rPr 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rPr>
              <a:t>Model for Curriculum Development </a:t>
            </a:r>
          </a:p>
          <a:p>
            <a:pPr algn="ctr">
              <a:buNone/>
            </a:pPr>
            <a:r>
              <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rPr>
              <a:t>Saylor, Alexander and Lewis</a:t>
            </a: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buNone/>
            </a:pPr>
            <a:endParaRPr lang="en-US" sz="2000" dirty="0" smtClean="0">
              <a:ln w="12700">
                <a:solidFill>
                  <a:schemeClr val="tx2">
                    <a:satMod val="155000"/>
                  </a:schemeClr>
                </a:solidFill>
                <a:prstDash val="solid"/>
              </a:ln>
              <a:latin typeface="Times New Roman" pitchFamily="18" charset="0"/>
              <a:cs typeface="Times New Roman" pitchFamily="18"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lgn="ctr">
              <a:buNone/>
            </a:pPr>
            <a:endPar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a:p>
            <a:pPr>
              <a:buNone/>
            </a:pPr>
            <a:endParaRPr lang="en-U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Rounded MT Bold" pitchFamily="34" charset="0"/>
            </a:endParaRPr>
          </a:p>
        </p:txBody>
      </p:sp>
      <p:sp>
        <p:nvSpPr>
          <p:cNvPr id="4" name="Rectangle 3"/>
          <p:cNvSpPr/>
          <p:nvPr/>
        </p:nvSpPr>
        <p:spPr>
          <a:xfrm>
            <a:off x="1676400" y="2057400"/>
            <a:ext cx="1295400" cy="21336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Formulate Goals and Objectives</a:t>
            </a:r>
          </a:p>
          <a:p>
            <a:pPr algn="ctr"/>
            <a:endParaRPr lang="en-US" dirty="0" smtClean="0"/>
          </a:p>
          <a:p>
            <a:pPr algn="ctr"/>
            <a:endParaRPr lang="en-US" dirty="0" smtClean="0"/>
          </a:p>
          <a:p>
            <a:pPr algn="ctr"/>
            <a:endParaRPr lang="en-US" dirty="0" smtClean="0"/>
          </a:p>
          <a:p>
            <a:pPr algn="ctr"/>
            <a:endParaRPr lang="en-US" dirty="0"/>
          </a:p>
        </p:txBody>
      </p:sp>
      <p:sp>
        <p:nvSpPr>
          <p:cNvPr id="5" name="Rectangle 4"/>
          <p:cNvSpPr/>
          <p:nvPr/>
        </p:nvSpPr>
        <p:spPr>
          <a:xfrm>
            <a:off x="3352800" y="2057400"/>
            <a:ext cx="1600200" cy="21336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Create Curriculum Design Specifications </a:t>
            </a:r>
          </a:p>
          <a:p>
            <a:pPr algn="ctr"/>
            <a:endParaRPr lang="en-US" dirty="0" smtClean="0"/>
          </a:p>
          <a:p>
            <a:pPr algn="ctr"/>
            <a:endParaRPr lang="en-US" dirty="0" smtClean="0"/>
          </a:p>
          <a:p>
            <a:pPr algn="ctr"/>
            <a:endParaRPr lang="en-US" dirty="0"/>
          </a:p>
        </p:txBody>
      </p:sp>
      <p:sp>
        <p:nvSpPr>
          <p:cNvPr id="6" name="Rectangle 5"/>
          <p:cNvSpPr/>
          <p:nvPr/>
        </p:nvSpPr>
        <p:spPr>
          <a:xfrm>
            <a:off x="5334000" y="2057400"/>
            <a:ext cx="1828800" cy="21336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Develop Implementation</a:t>
            </a:r>
          </a:p>
          <a:p>
            <a:pPr algn="ctr"/>
            <a:r>
              <a:rPr lang="en-US" dirty="0" smtClean="0"/>
              <a:t>(Instruction) Plans</a:t>
            </a:r>
          </a:p>
          <a:p>
            <a:pPr algn="ctr"/>
            <a:endParaRPr lang="en-US" dirty="0" smtClean="0"/>
          </a:p>
          <a:p>
            <a:pPr algn="ctr"/>
            <a:endParaRPr lang="en-US" dirty="0" smtClean="0"/>
          </a:p>
          <a:p>
            <a:pPr algn="ctr"/>
            <a:endParaRPr lang="en-US" dirty="0"/>
          </a:p>
        </p:txBody>
      </p:sp>
      <p:sp>
        <p:nvSpPr>
          <p:cNvPr id="7" name="Rectangle 6"/>
          <p:cNvSpPr/>
          <p:nvPr/>
        </p:nvSpPr>
        <p:spPr>
          <a:xfrm>
            <a:off x="7315200" y="2057400"/>
            <a:ext cx="1600200" cy="21336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Select Evaluation Procedures (Students and Plan)</a:t>
            </a:r>
          </a:p>
          <a:p>
            <a:pPr algn="ctr"/>
            <a:endParaRPr lang="en-US" dirty="0" smtClean="0"/>
          </a:p>
          <a:p>
            <a:pPr algn="ctr"/>
            <a:r>
              <a:rPr lang="en-US" dirty="0" smtClean="0"/>
              <a:t> </a:t>
            </a:r>
            <a:endParaRPr lang="en-US" dirty="0"/>
          </a:p>
        </p:txBody>
      </p:sp>
      <p:sp>
        <p:nvSpPr>
          <p:cNvPr id="8" name="Rectangle 7"/>
          <p:cNvSpPr/>
          <p:nvPr/>
        </p:nvSpPr>
        <p:spPr>
          <a:xfrm>
            <a:off x="1600200" y="4876800"/>
            <a:ext cx="7315200" cy="9144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EXTERNAL FORCES:</a:t>
            </a:r>
          </a:p>
          <a:p>
            <a:pPr algn="ctr"/>
            <a:r>
              <a:rPr lang="en-US" dirty="0" smtClean="0"/>
              <a:t>Community,  Legal, Research, Professional Knowledge</a:t>
            </a:r>
            <a:endParaRPr lang="en-US" dirty="0"/>
          </a:p>
        </p:txBody>
      </p:sp>
      <p:sp>
        <p:nvSpPr>
          <p:cNvPr id="9" name="Pentagon 8"/>
          <p:cNvSpPr/>
          <p:nvPr/>
        </p:nvSpPr>
        <p:spPr>
          <a:xfrm>
            <a:off x="0" y="2286000"/>
            <a:ext cx="1676400" cy="484632"/>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Society</a:t>
            </a:r>
            <a:endParaRPr lang="en-US" dirty="0"/>
          </a:p>
        </p:txBody>
      </p:sp>
      <p:sp>
        <p:nvSpPr>
          <p:cNvPr id="10" name="Pentagon 9"/>
          <p:cNvSpPr/>
          <p:nvPr/>
        </p:nvSpPr>
        <p:spPr>
          <a:xfrm>
            <a:off x="0" y="2895600"/>
            <a:ext cx="1676400" cy="484632"/>
          </a:xfrm>
          <a:prstGeom prst="homePlat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Learners</a:t>
            </a:r>
            <a:endParaRPr lang="en-US" dirty="0"/>
          </a:p>
        </p:txBody>
      </p:sp>
      <p:sp>
        <p:nvSpPr>
          <p:cNvPr id="11" name="Pentagon 10"/>
          <p:cNvSpPr/>
          <p:nvPr/>
        </p:nvSpPr>
        <p:spPr>
          <a:xfrm>
            <a:off x="0" y="3581400"/>
            <a:ext cx="1676400" cy="484632"/>
          </a:xfrm>
          <a:prstGeom prst="homePlat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Knowledge</a:t>
            </a:r>
            <a:endParaRPr lang="en-US" dirty="0"/>
          </a:p>
        </p:txBody>
      </p:sp>
      <p:sp>
        <p:nvSpPr>
          <p:cNvPr id="12" name="Pentagon 11"/>
          <p:cNvSpPr/>
          <p:nvPr/>
        </p:nvSpPr>
        <p:spPr>
          <a:xfrm>
            <a:off x="2743200" y="3429000"/>
            <a:ext cx="978408" cy="484632"/>
          </a:xfrm>
          <a:prstGeom prst="homePlat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sp>
        <p:nvSpPr>
          <p:cNvPr id="13" name="Pentagon 12"/>
          <p:cNvSpPr/>
          <p:nvPr/>
        </p:nvSpPr>
        <p:spPr>
          <a:xfrm>
            <a:off x="4648200" y="3429000"/>
            <a:ext cx="978408" cy="484632"/>
          </a:xfrm>
          <a:prstGeom prst="homePlat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sp>
        <p:nvSpPr>
          <p:cNvPr id="14" name="Pentagon 13"/>
          <p:cNvSpPr/>
          <p:nvPr/>
        </p:nvSpPr>
        <p:spPr>
          <a:xfrm>
            <a:off x="6705600" y="3352800"/>
            <a:ext cx="978408" cy="484632"/>
          </a:xfrm>
          <a:prstGeom prst="homePlat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cxnSp>
        <p:nvCxnSpPr>
          <p:cNvPr id="28" name="Straight Arrow Connector 27"/>
          <p:cNvCxnSpPr>
            <a:stCxn id="4" idx="2"/>
          </p:cNvCxnSpPr>
          <p:nvPr/>
        </p:nvCxnSpPr>
        <p:spPr>
          <a:xfrm rot="5400000">
            <a:off x="1961356" y="4514850"/>
            <a:ext cx="686594" cy="388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0" name="Straight Arrow Connector 29"/>
          <p:cNvCxnSpPr/>
          <p:nvPr/>
        </p:nvCxnSpPr>
        <p:spPr>
          <a:xfrm rot="5400000">
            <a:off x="3696494" y="4533106"/>
            <a:ext cx="685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1" name="Straight Arrow Connector 30"/>
          <p:cNvCxnSpPr/>
          <p:nvPr/>
        </p:nvCxnSpPr>
        <p:spPr>
          <a:xfrm rot="5400000">
            <a:off x="5830094" y="4533106"/>
            <a:ext cx="685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2" name="Straight Arrow Connector 31"/>
          <p:cNvCxnSpPr/>
          <p:nvPr/>
        </p:nvCxnSpPr>
        <p:spPr>
          <a:xfrm rot="5400000">
            <a:off x="7811294" y="4533106"/>
            <a:ext cx="685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3" name="Straight Arrow Connector 32"/>
          <p:cNvCxnSpPr/>
          <p:nvPr/>
        </p:nvCxnSpPr>
        <p:spPr>
          <a:xfrm rot="5400000">
            <a:off x="1867694" y="1713706"/>
            <a:ext cx="685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5" name="Straight Arrow Connector 34"/>
          <p:cNvCxnSpPr/>
          <p:nvPr/>
        </p:nvCxnSpPr>
        <p:spPr>
          <a:xfrm rot="5400000">
            <a:off x="3772694" y="1713706"/>
            <a:ext cx="685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6" name="Straight Arrow Connector 35"/>
          <p:cNvCxnSpPr/>
          <p:nvPr/>
        </p:nvCxnSpPr>
        <p:spPr>
          <a:xfrm rot="5400000">
            <a:off x="5830094" y="1713706"/>
            <a:ext cx="685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8" name="Straight Arrow Connector 37"/>
          <p:cNvCxnSpPr/>
          <p:nvPr/>
        </p:nvCxnSpPr>
        <p:spPr>
          <a:xfrm rot="5400000">
            <a:off x="7735094" y="1713706"/>
            <a:ext cx="685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0" name="Straight Connector 39"/>
          <p:cNvCxnSpPr/>
          <p:nvPr/>
        </p:nvCxnSpPr>
        <p:spPr>
          <a:xfrm>
            <a:off x="2209800" y="1371600"/>
            <a:ext cx="5867400" cy="1588"/>
          </a:xfrm>
          <a:prstGeom prst="line">
            <a:avLst/>
          </a:prstGeom>
        </p:spPr>
        <p:style>
          <a:lnRef idx="3">
            <a:schemeClr val="dk1"/>
          </a:lnRef>
          <a:fillRef idx="0">
            <a:schemeClr val="dk1"/>
          </a:fillRef>
          <a:effectRef idx="2">
            <a:schemeClr val="dk1"/>
          </a:effectRef>
          <a:fontRef idx="minor">
            <a:schemeClr val="tx1"/>
          </a:fontRef>
        </p:style>
      </p:cxnSp>
      <p:sp>
        <p:nvSpPr>
          <p:cNvPr id="42" name="Rectangle 41"/>
          <p:cNvSpPr/>
          <p:nvPr/>
        </p:nvSpPr>
        <p:spPr>
          <a:xfrm>
            <a:off x="0" y="6477000"/>
            <a:ext cx="914400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tx1"/>
                </a:solidFill>
              </a:rPr>
              <a:t>Source: Adapted from J. Galen Saylor, William J. Alexander and Arthur J. Lewis.</a:t>
            </a:r>
          </a:p>
          <a:p>
            <a:r>
              <a:rPr lang="en-US" sz="1200" dirty="0" smtClean="0">
                <a:solidFill>
                  <a:schemeClr val="tx1"/>
                </a:solidFill>
              </a:rPr>
              <a:t>Curriculum Planning for Better Teaching and Learning (New York Holt, Rinehart and Winston, 1981) </a:t>
            </a:r>
            <a:endParaRPr lang="en-US" sz="1200" dirty="0">
              <a:solidFill>
                <a:schemeClr val="tx1"/>
              </a:solidFill>
            </a:endParaRPr>
          </a:p>
        </p:txBody>
      </p:sp>
    </p:spTree>
  </p:cSld>
  <p:clrMapOvr>
    <a:masterClrMapping/>
  </p:clrMapOvr>
  <p:transition>
    <p:dissolv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p:spPr>
        <p:txBody>
          <a:bodyPr>
            <a:normAutofit fontScale="90000"/>
          </a:bodyPr>
          <a:lstStyle/>
          <a:p>
            <a:pPr algn="ctr"/>
            <a:r>
              <a:rPr lang="en-US" dirty="0" smtClean="0">
                <a:effectLst>
                  <a:outerShdw blurRad="60007" dist="310007" dir="7680000" sy="30000" kx="1300200" algn="ctr" rotWithShape="0">
                    <a:prstClr val="black">
                      <a:alpha val="32000"/>
                    </a:prstClr>
                  </a:outerShdw>
                </a:effectLst>
                <a:latin typeface="Algerian" pitchFamily="82" charset="0"/>
              </a:rPr>
              <a:t>TEACHING – LEARNING EVALUATION MODEL</a:t>
            </a:r>
            <a:endParaRPr lang="en-US" dirty="0">
              <a:effectLst>
                <a:outerShdw blurRad="60007" dist="310007" dir="7680000" sy="30000" kx="1300200" algn="ctr" rotWithShape="0">
                  <a:prstClr val="black">
                    <a:alpha val="32000"/>
                  </a:prstClr>
                </a:outerShdw>
              </a:effectLst>
              <a:latin typeface="Algerian" pitchFamily="82" charset="0"/>
            </a:endParaRPr>
          </a:p>
        </p:txBody>
      </p:sp>
      <p:sp>
        <p:nvSpPr>
          <p:cNvPr id="3" name="Content Placeholder 2"/>
          <p:cNvSpPr>
            <a:spLocks noGrp="1"/>
          </p:cNvSpPr>
          <p:nvPr>
            <p:ph idx="1"/>
          </p:nvPr>
        </p:nvSpPr>
        <p:spPr>
          <a:xfrm>
            <a:off x="457200" y="1219200"/>
            <a:ext cx="8229600" cy="5638800"/>
          </a:xfrm>
        </p:spPr>
        <p:txBody>
          <a:bodyPr/>
          <a:lstStyle/>
          <a:p>
            <a:pPr>
              <a:buNone/>
            </a:pPr>
            <a:endParaRPr lang="en-US" dirty="0" smtClean="0"/>
          </a:p>
        </p:txBody>
      </p:sp>
      <p:sp>
        <p:nvSpPr>
          <p:cNvPr id="4" name="Rectangle 3"/>
          <p:cNvSpPr/>
          <p:nvPr/>
        </p:nvSpPr>
        <p:spPr>
          <a:xfrm>
            <a:off x="1981200" y="1295400"/>
            <a:ext cx="6629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Define and Develop Instructional Objectives</a:t>
            </a:r>
            <a:endParaRPr lang="en-US" dirty="0"/>
          </a:p>
        </p:txBody>
      </p:sp>
      <p:sp>
        <p:nvSpPr>
          <p:cNvPr id="5" name="Rectangle 4"/>
          <p:cNvSpPr/>
          <p:nvPr/>
        </p:nvSpPr>
        <p:spPr>
          <a:xfrm>
            <a:off x="1981200" y="2057400"/>
            <a:ext cx="6629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Develop Instruments to Measure Objectives</a:t>
            </a:r>
            <a:endParaRPr lang="en-US" dirty="0"/>
          </a:p>
        </p:txBody>
      </p:sp>
      <p:sp>
        <p:nvSpPr>
          <p:cNvPr id="6" name="Rectangle 5"/>
          <p:cNvSpPr/>
          <p:nvPr/>
        </p:nvSpPr>
        <p:spPr>
          <a:xfrm>
            <a:off x="1981200" y="2819400"/>
            <a:ext cx="22098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Employ the Instruments to Obtain Student Evaluation of the Instructor and Instruction</a:t>
            </a:r>
            <a:endParaRPr lang="en-US" sz="1400" dirty="0"/>
          </a:p>
        </p:txBody>
      </p:sp>
      <p:sp>
        <p:nvSpPr>
          <p:cNvPr id="7" name="Rectangle 6"/>
          <p:cNvSpPr/>
          <p:nvPr/>
        </p:nvSpPr>
        <p:spPr>
          <a:xfrm>
            <a:off x="6019800" y="2819400"/>
            <a:ext cx="22098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Employ the Instruments to Measure Student Achievement</a:t>
            </a:r>
            <a:endParaRPr lang="en-US" sz="1400" dirty="0"/>
          </a:p>
        </p:txBody>
      </p:sp>
      <p:sp>
        <p:nvSpPr>
          <p:cNvPr id="8" name="Rectangle 7"/>
          <p:cNvSpPr/>
          <p:nvPr/>
        </p:nvSpPr>
        <p:spPr>
          <a:xfrm>
            <a:off x="6019800" y="4114800"/>
            <a:ext cx="2209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Provide Feedback to the Instructor and to the Students</a:t>
            </a:r>
            <a:endParaRPr lang="en-US" sz="1400" dirty="0"/>
          </a:p>
        </p:txBody>
      </p:sp>
      <p:sp>
        <p:nvSpPr>
          <p:cNvPr id="9" name="Rectangle 8"/>
          <p:cNvSpPr/>
          <p:nvPr/>
        </p:nvSpPr>
        <p:spPr>
          <a:xfrm>
            <a:off x="1981200" y="4114800"/>
            <a:ext cx="220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Provide Feedback to the Instructor and to the Students</a:t>
            </a:r>
            <a:endParaRPr lang="en-US" sz="1400" dirty="0"/>
          </a:p>
        </p:txBody>
      </p:sp>
      <p:sp>
        <p:nvSpPr>
          <p:cNvPr id="10" name="Rectangle 9"/>
          <p:cNvSpPr/>
          <p:nvPr/>
        </p:nvSpPr>
        <p:spPr>
          <a:xfrm>
            <a:off x="1981200" y="5105400"/>
            <a:ext cx="2209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Determine if the Instructional Objectives have been Accomplished</a:t>
            </a:r>
            <a:endParaRPr lang="en-US" sz="1400" dirty="0"/>
          </a:p>
        </p:txBody>
      </p:sp>
      <p:sp>
        <p:nvSpPr>
          <p:cNvPr id="11" name="Rectangle 10"/>
          <p:cNvSpPr/>
          <p:nvPr/>
        </p:nvSpPr>
        <p:spPr>
          <a:xfrm>
            <a:off x="6019800" y="5181600"/>
            <a:ext cx="2209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Summarize Data During and at the End of the Term for Final Grade Determination</a:t>
            </a:r>
            <a:endParaRPr lang="en-US" sz="1400" dirty="0"/>
          </a:p>
        </p:txBody>
      </p:sp>
      <p:sp>
        <p:nvSpPr>
          <p:cNvPr id="12" name="Rectangle 11"/>
          <p:cNvSpPr/>
          <p:nvPr/>
        </p:nvSpPr>
        <p:spPr>
          <a:xfrm>
            <a:off x="762000" y="6019800"/>
            <a:ext cx="228600" cy="228600"/>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dirty="0"/>
          </a:p>
        </p:txBody>
      </p:sp>
      <p:sp>
        <p:nvSpPr>
          <p:cNvPr id="13" name="Rectangle 12"/>
          <p:cNvSpPr/>
          <p:nvPr/>
        </p:nvSpPr>
        <p:spPr>
          <a:xfrm>
            <a:off x="762000" y="6324600"/>
            <a:ext cx="228600" cy="228600"/>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dirty="0"/>
          </a:p>
        </p:txBody>
      </p:sp>
      <p:sp>
        <p:nvSpPr>
          <p:cNvPr id="14" name="Rectangle 13"/>
          <p:cNvSpPr/>
          <p:nvPr/>
        </p:nvSpPr>
        <p:spPr>
          <a:xfrm>
            <a:off x="762000" y="6629400"/>
            <a:ext cx="228600" cy="228600"/>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dirty="0"/>
          </a:p>
        </p:txBody>
      </p:sp>
      <p:sp>
        <p:nvSpPr>
          <p:cNvPr id="15" name="Rectangle 14"/>
          <p:cNvSpPr/>
          <p:nvPr/>
        </p:nvSpPr>
        <p:spPr>
          <a:xfrm>
            <a:off x="1143000" y="6019800"/>
            <a:ext cx="4953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Student Learning Assessment Process</a:t>
            </a:r>
            <a:endParaRPr lang="en-US" dirty="0">
              <a:solidFill>
                <a:schemeClr val="tx1"/>
              </a:solidFill>
            </a:endParaRPr>
          </a:p>
        </p:txBody>
      </p:sp>
      <p:sp>
        <p:nvSpPr>
          <p:cNvPr id="16" name="Rectangle 15"/>
          <p:cNvSpPr/>
          <p:nvPr/>
        </p:nvSpPr>
        <p:spPr>
          <a:xfrm>
            <a:off x="1143000" y="6324600"/>
            <a:ext cx="4953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Faculty Evaluation Process</a:t>
            </a:r>
            <a:endParaRPr lang="en-US" dirty="0">
              <a:solidFill>
                <a:schemeClr val="tx1"/>
              </a:solidFill>
            </a:endParaRPr>
          </a:p>
        </p:txBody>
      </p:sp>
      <p:sp>
        <p:nvSpPr>
          <p:cNvPr id="17" name="Rectangle 16"/>
          <p:cNvSpPr/>
          <p:nvPr/>
        </p:nvSpPr>
        <p:spPr>
          <a:xfrm>
            <a:off x="1143000" y="6629400"/>
            <a:ext cx="4953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Course Evaluation Process</a:t>
            </a:r>
            <a:endParaRPr lang="en-US" dirty="0">
              <a:solidFill>
                <a:schemeClr val="tx1"/>
              </a:solidFill>
            </a:endParaRPr>
          </a:p>
        </p:txBody>
      </p:sp>
      <p:cxnSp>
        <p:nvCxnSpPr>
          <p:cNvPr id="19" name="Straight Arrow Connector 18"/>
          <p:cNvCxnSpPr>
            <a:stCxn id="4" idx="2"/>
            <a:endCxn id="5" idx="0"/>
          </p:cNvCxnSpPr>
          <p:nvPr/>
        </p:nvCxnSpPr>
        <p:spPr>
          <a:xfrm rot="5400000">
            <a:off x="5181600" y="1943100"/>
            <a:ext cx="2286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6" name="Straight Arrow Connector 35"/>
          <p:cNvCxnSpPr>
            <a:endCxn id="6" idx="0"/>
          </p:cNvCxnSpPr>
          <p:nvPr/>
        </p:nvCxnSpPr>
        <p:spPr>
          <a:xfrm rot="16200000" flipH="1">
            <a:off x="2952750" y="2686050"/>
            <a:ext cx="228600" cy="381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1" name="Straight Arrow Connector 40"/>
          <p:cNvCxnSpPr/>
          <p:nvPr/>
        </p:nvCxnSpPr>
        <p:spPr>
          <a:xfrm rot="16200000" flipH="1">
            <a:off x="2876550" y="3981450"/>
            <a:ext cx="228600" cy="381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2" name="Straight Arrow Connector 41"/>
          <p:cNvCxnSpPr/>
          <p:nvPr/>
        </p:nvCxnSpPr>
        <p:spPr>
          <a:xfrm rot="16200000" flipH="1">
            <a:off x="2876550" y="4972050"/>
            <a:ext cx="228600" cy="381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3" name="Straight Arrow Connector 42"/>
          <p:cNvCxnSpPr/>
          <p:nvPr/>
        </p:nvCxnSpPr>
        <p:spPr>
          <a:xfrm rot="16200000" flipH="1">
            <a:off x="6991350" y="5048250"/>
            <a:ext cx="228600" cy="381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4" name="Straight Arrow Connector 43"/>
          <p:cNvCxnSpPr>
            <a:endCxn id="8" idx="0"/>
          </p:cNvCxnSpPr>
          <p:nvPr/>
        </p:nvCxnSpPr>
        <p:spPr>
          <a:xfrm rot="16200000" flipH="1">
            <a:off x="6953250" y="3943350"/>
            <a:ext cx="228600" cy="1143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6" name="Straight Arrow Connector 45"/>
          <p:cNvCxnSpPr/>
          <p:nvPr/>
        </p:nvCxnSpPr>
        <p:spPr>
          <a:xfrm rot="16200000" flipH="1">
            <a:off x="6781800" y="2667000"/>
            <a:ext cx="228600" cy="76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9" name="Straight Arrow Connector 48"/>
          <p:cNvCxnSpPr/>
          <p:nvPr/>
        </p:nvCxnSpPr>
        <p:spPr>
          <a:xfrm rot="10800000">
            <a:off x="1219200" y="5486400"/>
            <a:ext cx="5334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1" name="Straight Arrow Connector 50"/>
          <p:cNvCxnSpPr/>
          <p:nvPr/>
        </p:nvCxnSpPr>
        <p:spPr>
          <a:xfrm rot="5400000" flipH="1" flipV="1">
            <a:off x="-534194" y="3886994"/>
            <a:ext cx="3049588"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4" name="Straight Arrow Connector 53"/>
          <p:cNvCxnSpPr/>
          <p:nvPr/>
        </p:nvCxnSpPr>
        <p:spPr>
          <a:xfrm>
            <a:off x="1143000" y="2286000"/>
            <a:ext cx="610394" cy="7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59" name="Rectangle 58"/>
          <p:cNvSpPr/>
          <p:nvPr/>
        </p:nvSpPr>
        <p:spPr>
          <a:xfrm>
            <a:off x="5562600" y="6172200"/>
            <a:ext cx="3581400" cy="685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dirty="0" smtClean="0"/>
          </a:p>
          <a:p>
            <a:r>
              <a:rPr lang="en-US" sz="1050" dirty="0" smtClean="0">
                <a:solidFill>
                  <a:schemeClr val="tx1"/>
                </a:solidFill>
              </a:rPr>
              <a:t>Source: Adapted from J. Galen Saylor, William J. Alexander and Arthur J. Lewis</a:t>
            </a:r>
          </a:p>
          <a:p>
            <a:r>
              <a:rPr lang="en-US" sz="1050" dirty="0" smtClean="0">
                <a:solidFill>
                  <a:schemeClr val="tx1"/>
                </a:solidFill>
              </a:rPr>
              <a:t>Curriculum Planning for Better Teaching and Learning (New York; Holt, Rinehart and Winston, 1981)</a:t>
            </a:r>
          </a:p>
          <a:p>
            <a:endParaRPr lang="en-US" sz="1200" dirty="0"/>
          </a:p>
        </p:txBody>
      </p:sp>
    </p:spTree>
  </p:cSld>
  <p:clrMapOvr>
    <a:masterClrMapping/>
  </p:clrMapOvr>
  <p:transition>
    <p:dissolv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BRIGGS MODEL of </a:t>
            </a:r>
            <a:b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Instructional Design</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304800" y="1752600"/>
            <a:ext cx="8229600" cy="5105400"/>
          </a:xfrm>
        </p:spPr>
        <p:txBody>
          <a:bodyPr/>
          <a:lstStyle/>
          <a:p>
            <a:pPr>
              <a:buNone/>
            </a:pPr>
            <a:endParaRPr lang="en-US" dirty="0"/>
          </a:p>
        </p:txBody>
      </p:sp>
      <p:sp>
        <p:nvSpPr>
          <p:cNvPr id="4" name="Rectangle 3"/>
          <p:cNvSpPr/>
          <p:nvPr/>
        </p:nvSpPr>
        <p:spPr>
          <a:xfrm>
            <a:off x="685800" y="1828800"/>
            <a:ext cx="914400" cy="914400"/>
          </a:xfrm>
          <a:prstGeom prst="rect">
            <a:avLst/>
          </a:prstGeom>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7200" dirty="0" smtClean="0"/>
              <a:t>1.</a:t>
            </a:r>
            <a:endParaRPr lang="en-US" sz="7200" dirty="0"/>
          </a:p>
        </p:txBody>
      </p:sp>
      <p:sp>
        <p:nvSpPr>
          <p:cNvPr id="5" name="Rectangle 4"/>
          <p:cNvSpPr/>
          <p:nvPr/>
        </p:nvSpPr>
        <p:spPr>
          <a:xfrm>
            <a:off x="685800" y="2819400"/>
            <a:ext cx="914400" cy="9144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t>2.</a:t>
            </a:r>
            <a:endParaRPr lang="en-US" sz="7200" dirty="0"/>
          </a:p>
        </p:txBody>
      </p:sp>
      <p:sp>
        <p:nvSpPr>
          <p:cNvPr id="6" name="Rectangle 5"/>
          <p:cNvSpPr/>
          <p:nvPr/>
        </p:nvSpPr>
        <p:spPr>
          <a:xfrm>
            <a:off x="685800" y="3810000"/>
            <a:ext cx="914400" cy="9906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t>3.</a:t>
            </a:r>
            <a:endParaRPr lang="en-US" sz="7200" dirty="0"/>
          </a:p>
        </p:txBody>
      </p:sp>
      <p:sp>
        <p:nvSpPr>
          <p:cNvPr id="7" name="Rectangle 6"/>
          <p:cNvSpPr/>
          <p:nvPr/>
        </p:nvSpPr>
        <p:spPr>
          <a:xfrm>
            <a:off x="685800" y="4876800"/>
            <a:ext cx="914400" cy="9906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t>4.</a:t>
            </a:r>
            <a:endParaRPr lang="en-US" sz="7200" dirty="0"/>
          </a:p>
        </p:txBody>
      </p:sp>
      <p:sp>
        <p:nvSpPr>
          <p:cNvPr id="8" name="Rectangle 7"/>
          <p:cNvSpPr/>
          <p:nvPr/>
        </p:nvSpPr>
        <p:spPr>
          <a:xfrm>
            <a:off x="685800" y="5943600"/>
            <a:ext cx="914400" cy="9144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t>5.</a:t>
            </a:r>
            <a:endParaRPr lang="en-US" sz="7200" dirty="0"/>
          </a:p>
        </p:txBody>
      </p:sp>
      <p:sp>
        <p:nvSpPr>
          <p:cNvPr id="9" name="Rectangle 8"/>
          <p:cNvSpPr/>
          <p:nvPr/>
        </p:nvSpPr>
        <p:spPr>
          <a:xfrm>
            <a:off x="1600200" y="1828800"/>
            <a:ext cx="5943600" cy="914400"/>
          </a:xfrm>
          <a:prstGeom prst="rect">
            <a:avLst/>
          </a:prstGeom>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2400" dirty="0" smtClean="0"/>
              <a:t>STATE OBJECTIVES &amp; PERFORMANCE STANDARDS</a:t>
            </a:r>
            <a:endParaRPr lang="en-US" sz="2400" dirty="0"/>
          </a:p>
        </p:txBody>
      </p:sp>
      <p:sp>
        <p:nvSpPr>
          <p:cNvPr id="10" name="Rectangle 9"/>
          <p:cNvSpPr/>
          <p:nvPr/>
        </p:nvSpPr>
        <p:spPr>
          <a:xfrm>
            <a:off x="1600200" y="2819400"/>
            <a:ext cx="5943600" cy="9144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t>PREPARE TESTS OVER THE OBJECTIVES</a:t>
            </a:r>
            <a:endParaRPr lang="en-US" sz="2400" dirty="0"/>
          </a:p>
        </p:txBody>
      </p:sp>
      <p:sp>
        <p:nvSpPr>
          <p:cNvPr id="11" name="Rectangle 10"/>
          <p:cNvSpPr/>
          <p:nvPr/>
        </p:nvSpPr>
        <p:spPr>
          <a:xfrm>
            <a:off x="1600200" y="3810000"/>
            <a:ext cx="5943600" cy="9906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t>ANALYZE OBJECTIVES FOR STRUCTURE &amp; SEQUENCE</a:t>
            </a:r>
            <a:endParaRPr lang="en-US" sz="2400" dirty="0"/>
          </a:p>
        </p:txBody>
      </p:sp>
      <p:sp>
        <p:nvSpPr>
          <p:cNvPr id="12" name="Rectangle 11"/>
          <p:cNvSpPr/>
          <p:nvPr/>
        </p:nvSpPr>
        <p:spPr>
          <a:xfrm>
            <a:off x="1600200" y="4876800"/>
            <a:ext cx="5943600" cy="9906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t>IDENTIFY ASSUMED ENTERING COMPETENCIES</a:t>
            </a:r>
            <a:endParaRPr lang="en-US" sz="2400" dirty="0"/>
          </a:p>
        </p:txBody>
      </p:sp>
      <p:sp>
        <p:nvSpPr>
          <p:cNvPr id="13" name="Rectangle 12"/>
          <p:cNvSpPr/>
          <p:nvPr/>
        </p:nvSpPr>
        <p:spPr>
          <a:xfrm>
            <a:off x="1600200" y="5943600"/>
            <a:ext cx="5943600" cy="9144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t>PREPARE PRETESTS, REMEDIAL INSTRUCTION, SCREENING, etc. </a:t>
            </a:r>
            <a:endParaRPr lang="en-US" sz="2400" dirty="0"/>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13688"/>
          </a:xfrm>
        </p:spPr>
        <p:txBody>
          <a:bodyPr>
            <a:noAutofit/>
          </a:bodyPr>
          <a:lstStyle/>
          <a:p>
            <a:pPr algn="ctr"/>
            <a:r>
              <a:rPr lang="en-US" sz="45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BRIGGS MODEL of </a:t>
            </a:r>
            <a:br>
              <a:rPr lang="en-US" sz="45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r>
              <a:rPr lang="en-US" sz="45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Instructional Design</a:t>
            </a:r>
            <a:endParaRPr lang="en-US" sz="45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752600"/>
            <a:ext cx="8229600" cy="5105400"/>
          </a:xfrm>
        </p:spPr>
        <p:txBody>
          <a:bodyPr/>
          <a:lstStyle/>
          <a:p>
            <a:pPr>
              <a:buNone/>
            </a:pPr>
            <a:endParaRPr lang="en-US" dirty="0"/>
          </a:p>
        </p:txBody>
      </p:sp>
      <p:sp>
        <p:nvSpPr>
          <p:cNvPr id="9" name="Rectangle 8"/>
          <p:cNvSpPr/>
          <p:nvPr/>
        </p:nvSpPr>
        <p:spPr>
          <a:xfrm>
            <a:off x="838200" y="1828800"/>
            <a:ext cx="1143000" cy="9144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t>6.</a:t>
            </a:r>
            <a:endParaRPr lang="en-US" sz="7200" dirty="0"/>
          </a:p>
        </p:txBody>
      </p:sp>
      <p:sp>
        <p:nvSpPr>
          <p:cNvPr id="10" name="Rectangle 9"/>
          <p:cNvSpPr/>
          <p:nvPr/>
        </p:nvSpPr>
        <p:spPr>
          <a:xfrm>
            <a:off x="838200" y="2819400"/>
            <a:ext cx="1143000" cy="9144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t>7.</a:t>
            </a:r>
            <a:endParaRPr lang="en-US" sz="7200" dirty="0"/>
          </a:p>
        </p:txBody>
      </p:sp>
      <p:sp>
        <p:nvSpPr>
          <p:cNvPr id="11" name="Rectangle 10"/>
          <p:cNvSpPr/>
          <p:nvPr/>
        </p:nvSpPr>
        <p:spPr>
          <a:xfrm>
            <a:off x="838200" y="3810000"/>
            <a:ext cx="1143000" cy="9144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t>8.</a:t>
            </a:r>
            <a:endParaRPr lang="en-US" sz="7200" dirty="0"/>
          </a:p>
        </p:txBody>
      </p:sp>
      <p:sp>
        <p:nvSpPr>
          <p:cNvPr id="12" name="Rectangle 11"/>
          <p:cNvSpPr/>
          <p:nvPr/>
        </p:nvSpPr>
        <p:spPr>
          <a:xfrm>
            <a:off x="838200" y="4800600"/>
            <a:ext cx="1143000" cy="9144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t>9.</a:t>
            </a:r>
            <a:endParaRPr lang="en-US" sz="7200" dirty="0"/>
          </a:p>
        </p:txBody>
      </p:sp>
      <p:sp>
        <p:nvSpPr>
          <p:cNvPr id="13" name="Rectangle 12"/>
          <p:cNvSpPr/>
          <p:nvPr/>
        </p:nvSpPr>
        <p:spPr>
          <a:xfrm>
            <a:off x="838200" y="5791200"/>
            <a:ext cx="1295400" cy="9144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t>10.</a:t>
            </a:r>
          </a:p>
        </p:txBody>
      </p:sp>
      <p:sp>
        <p:nvSpPr>
          <p:cNvPr id="14" name="Rectangle 13"/>
          <p:cNvSpPr/>
          <p:nvPr/>
        </p:nvSpPr>
        <p:spPr>
          <a:xfrm>
            <a:off x="1981200" y="1828800"/>
            <a:ext cx="5562600" cy="9144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t>SELECT MEDIA &amp; WRITE PRESCRIPTIONS</a:t>
            </a:r>
            <a:endParaRPr lang="en-US" sz="2400" dirty="0"/>
          </a:p>
        </p:txBody>
      </p:sp>
      <p:sp>
        <p:nvSpPr>
          <p:cNvPr id="15" name="Rectangle 14"/>
          <p:cNvSpPr/>
          <p:nvPr/>
        </p:nvSpPr>
        <p:spPr>
          <a:xfrm>
            <a:off x="1981200" y="2819400"/>
            <a:ext cx="5562600" cy="9144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t>DEVELOP FIRST DRAFT MATERIAL </a:t>
            </a:r>
            <a:endParaRPr lang="en-US" sz="2400" dirty="0"/>
          </a:p>
        </p:txBody>
      </p:sp>
      <p:sp>
        <p:nvSpPr>
          <p:cNvPr id="16" name="Rectangle 15"/>
          <p:cNvSpPr/>
          <p:nvPr/>
        </p:nvSpPr>
        <p:spPr>
          <a:xfrm>
            <a:off x="1981200" y="3810000"/>
            <a:ext cx="5562600" cy="9144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t>SMALL GROUP TRYOUTS &amp; REVISIONS</a:t>
            </a:r>
            <a:endParaRPr lang="en-US" sz="2400" dirty="0"/>
          </a:p>
        </p:txBody>
      </p:sp>
      <p:sp>
        <p:nvSpPr>
          <p:cNvPr id="17" name="Rectangle 16"/>
          <p:cNvSpPr/>
          <p:nvPr/>
        </p:nvSpPr>
        <p:spPr>
          <a:xfrm>
            <a:off x="1981200" y="4800600"/>
            <a:ext cx="5562600" cy="9144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t>CLASSROOM TRYOUTS &amp; REVISIONS</a:t>
            </a:r>
            <a:endParaRPr lang="en-US" sz="2400" dirty="0"/>
          </a:p>
        </p:txBody>
      </p:sp>
      <p:sp>
        <p:nvSpPr>
          <p:cNvPr id="18" name="Rectangle 17"/>
          <p:cNvSpPr/>
          <p:nvPr/>
        </p:nvSpPr>
        <p:spPr>
          <a:xfrm>
            <a:off x="1981200" y="5791200"/>
            <a:ext cx="5562600" cy="9144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t>PERFORMANCE EVALUATION</a:t>
            </a:r>
            <a:endParaRPr lang="en-US" sz="2400" dirty="0"/>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066800" y="381000"/>
            <a:ext cx="8077200" cy="1676400"/>
          </a:xfrm>
        </p:spPr>
        <p:txBody>
          <a:bodyPr>
            <a:normAutofit/>
          </a:bodyPr>
          <a:lstStyle/>
          <a:p>
            <a:pPr eaLnBrk="1" hangingPunct="1">
              <a:defRPr/>
            </a:pPr>
            <a:r>
              <a:rPr lang="en-US" sz="3900" b="1" i="1" dirty="0" smtClean="0">
                <a:solidFill>
                  <a:schemeClr val="accent1">
                    <a:lumMod val="50000"/>
                  </a:schemeClr>
                </a:solidFill>
                <a:effectLst>
                  <a:outerShdw blurRad="38100" dist="38100" dir="2700000" algn="tl">
                    <a:srgbClr val="C0C0C0"/>
                  </a:outerShdw>
                </a:effectLst>
              </a:rPr>
              <a:t>The 26</a:t>
            </a:r>
            <a:r>
              <a:rPr lang="en-US" sz="3900" b="1" i="1" baseline="30000" dirty="0" smtClean="0">
                <a:solidFill>
                  <a:schemeClr val="accent1">
                    <a:lumMod val="50000"/>
                  </a:schemeClr>
                </a:solidFill>
                <a:effectLst>
                  <a:outerShdw blurRad="38100" dist="38100" dir="2700000" algn="tl">
                    <a:srgbClr val="C0C0C0"/>
                  </a:outerShdw>
                </a:effectLst>
              </a:rPr>
              <a:t>th</a:t>
            </a:r>
            <a:r>
              <a:rPr lang="en-US" sz="3900" b="1" i="1" dirty="0" smtClean="0">
                <a:solidFill>
                  <a:schemeClr val="accent1">
                    <a:lumMod val="50000"/>
                  </a:schemeClr>
                </a:solidFill>
                <a:effectLst>
                  <a:outerShdw blurRad="38100" dist="38100" dir="2700000" algn="tl">
                    <a:srgbClr val="C0C0C0"/>
                  </a:outerShdw>
                </a:effectLst>
              </a:rPr>
              <a:t> Yearbook of the National Society for the Study of Education</a:t>
            </a:r>
          </a:p>
        </p:txBody>
      </p:sp>
      <p:sp>
        <p:nvSpPr>
          <p:cNvPr id="20483" name="Text Placeholder 2"/>
          <p:cNvSpPr>
            <a:spLocks noGrp="1"/>
          </p:cNvSpPr>
          <p:nvPr>
            <p:ph type="body" sz="half" idx="1"/>
          </p:nvPr>
        </p:nvSpPr>
        <p:spPr>
          <a:xfrm>
            <a:off x="838200" y="2133600"/>
            <a:ext cx="8077200" cy="4419600"/>
          </a:xfrm>
        </p:spPr>
        <p:txBody>
          <a:bodyPr/>
          <a:lstStyle/>
          <a:p>
            <a:pPr eaLnBrk="1" hangingPunct="1"/>
            <a:r>
              <a:rPr lang="en-US" b="1" i="1" smtClean="0"/>
              <a:t>In 1927 the NSSE published 2 volumes on curriculum. They concluded that curriculum development processes in American schools was unsatisfactory.</a:t>
            </a:r>
          </a:p>
          <a:p>
            <a:pPr eaLnBrk="1" hangingPunct="1"/>
            <a:endParaRPr lang="en-US" b="1" i="1" smtClean="0"/>
          </a:p>
          <a:p>
            <a:pPr eaLnBrk="1" hangingPunct="1"/>
            <a:r>
              <a:rPr lang="en-US" b="1" i="1" smtClean="0"/>
              <a:t>This was the stimulus for the beginning of the curriculum as a field of study that would produce curriculum specialists.</a:t>
            </a:r>
          </a:p>
        </p:txBody>
      </p:sp>
      <p:sp>
        <p:nvSpPr>
          <p:cNvPr id="4" name="TextBox 3"/>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847088"/>
          </a:xfrm>
          <a:solidFill>
            <a:schemeClr val="bg2">
              <a:lumMod val="90000"/>
            </a:schemeClr>
          </a:solidFill>
        </p:spPr>
        <p:txBody>
          <a:bodyPr>
            <a:normAutofit/>
          </a:bodyPr>
          <a:lstStyle/>
          <a:p>
            <a:pPr algn="ctr"/>
            <a:r>
              <a:rPr lang="en-US" dirty="0" smtClean="0">
                <a:solidFill>
                  <a:schemeClr val="accent1">
                    <a:lumMod val="50000"/>
                  </a:schemeClr>
                </a:solidFill>
              </a:rPr>
              <a:t>Process for Educational Program Development</a:t>
            </a:r>
            <a:endParaRPr lang="en-US" dirty="0">
              <a:solidFill>
                <a:schemeClr val="accent1">
                  <a:lumMod val="50000"/>
                </a:schemeClr>
              </a:solidFill>
            </a:endParaRPr>
          </a:p>
        </p:txBody>
      </p:sp>
      <p:sp>
        <p:nvSpPr>
          <p:cNvPr id="3" name="Content Placeholder 2"/>
          <p:cNvSpPr>
            <a:spLocks noGrp="1"/>
          </p:cNvSpPr>
          <p:nvPr>
            <p:ph idx="1"/>
          </p:nvPr>
        </p:nvSpPr>
        <p:spPr>
          <a:xfrm>
            <a:off x="0" y="1752600"/>
            <a:ext cx="9144000" cy="5105400"/>
          </a:xfrm>
          <a:solidFill>
            <a:schemeClr val="bg2">
              <a:lumMod val="90000"/>
            </a:schemeClr>
          </a:solidFill>
        </p:spPr>
        <p:txBody>
          <a:bodyPr/>
          <a:lstStyle/>
          <a:p>
            <a:pPr>
              <a:buNone/>
            </a:pPr>
            <a:endParaRPr lang="en-US" dirty="0"/>
          </a:p>
        </p:txBody>
      </p:sp>
      <p:sp>
        <p:nvSpPr>
          <p:cNvPr id="4" name="Rectangle 3"/>
          <p:cNvSpPr/>
          <p:nvPr/>
        </p:nvSpPr>
        <p:spPr>
          <a:xfrm>
            <a:off x="1524000" y="1981200"/>
            <a:ext cx="7467600" cy="4114800"/>
          </a:xfrm>
          <a:prstGeom prst="rect">
            <a:avLst/>
          </a:prstGeom>
          <a:solidFill>
            <a:srgbClr val="F2FD8B"/>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3600" dirty="0" smtClean="0">
              <a:solidFill>
                <a:schemeClr val="tx1"/>
              </a:solidFill>
            </a:endParaRPr>
          </a:p>
          <a:p>
            <a:endParaRPr lang="en-US" sz="3600" dirty="0" smtClean="0">
              <a:solidFill>
                <a:schemeClr val="tx1"/>
              </a:solidFill>
            </a:endParaRPr>
          </a:p>
          <a:p>
            <a:r>
              <a:rPr lang="en-US" sz="3600" dirty="0" smtClean="0">
                <a:solidFill>
                  <a:schemeClr val="tx1"/>
                </a:solidFill>
                <a:latin typeface="Bernard MT Condensed" pitchFamily="18" charset="0"/>
              </a:rPr>
              <a:t>   PROJECT </a:t>
            </a:r>
          </a:p>
          <a:p>
            <a:r>
              <a:rPr lang="en-US" sz="3600" dirty="0" smtClean="0">
                <a:solidFill>
                  <a:schemeClr val="tx1"/>
                </a:solidFill>
                <a:latin typeface="Bernard MT Condensed" pitchFamily="18" charset="0"/>
              </a:rPr>
              <a:t>  SELECTION </a:t>
            </a:r>
          </a:p>
          <a:p>
            <a:r>
              <a:rPr lang="en-US" sz="3600" dirty="0" smtClean="0">
                <a:solidFill>
                  <a:schemeClr val="tx1"/>
                </a:solidFill>
                <a:latin typeface="Bernard MT Condensed" pitchFamily="18" charset="0"/>
              </a:rPr>
              <a:t>      AND </a:t>
            </a:r>
          </a:p>
          <a:p>
            <a:r>
              <a:rPr lang="en-US" sz="3600" dirty="0" smtClean="0">
                <a:solidFill>
                  <a:schemeClr val="tx1"/>
                </a:solidFill>
                <a:latin typeface="Bernard MT Condensed" pitchFamily="18" charset="0"/>
              </a:rPr>
              <a:t>    DESIGN</a:t>
            </a: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a:solidFill>
                <a:schemeClr val="tx1"/>
              </a:solidFill>
            </a:endParaRPr>
          </a:p>
        </p:txBody>
      </p:sp>
      <p:sp>
        <p:nvSpPr>
          <p:cNvPr id="5" name="Rectangle 4"/>
          <p:cNvSpPr/>
          <p:nvPr/>
        </p:nvSpPr>
        <p:spPr>
          <a:xfrm>
            <a:off x="3962400" y="2133600"/>
            <a:ext cx="2362200" cy="28956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smtClean="0">
                <a:solidFill>
                  <a:schemeClr val="accent1">
                    <a:lumMod val="50000"/>
                  </a:schemeClr>
                </a:solidFill>
              </a:rPr>
              <a:t>BASIC PLANNING INPUTS</a:t>
            </a:r>
          </a:p>
          <a:p>
            <a:pPr algn="ctr"/>
            <a:r>
              <a:rPr lang="en-US" sz="1400" b="1" dirty="0" smtClean="0">
                <a:solidFill>
                  <a:schemeClr val="accent1">
                    <a:lumMod val="50000"/>
                  </a:schemeClr>
                </a:solidFill>
              </a:rPr>
              <a:t>(Project-Specific)</a:t>
            </a:r>
          </a:p>
          <a:p>
            <a:pPr algn="ctr"/>
            <a:endParaRPr lang="en-US" sz="1400" b="1" dirty="0" smtClean="0">
              <a:solidFill>
                <a:schemeClr val="accent1">
                  <a:lumMod val="50000"/>
                </a:schemeClr>
              </a:solidFill>
            </a:endParaRPr>
          </a:p>
          <a:p>
            <a:pPr>
              <a:buFont typeface="Arial" pitchFamily="34" charset="0"/>
              <a:buChar char="•"/>
            </a:pPr>
            <a:r>
              <a:rPr lang="en-US" sz="1400" b="1" dirty="0" smtClean="0">
                <a:solidFill>
                  <a:schemeClr val="accent1">
                    <a:lumMod val="50000"/>
                  </a:schemeClr>
                </a:solidFill>
              </a:rPr>
              <a:t> Domain of knowledge Student knowledge, attitudes, and priorities</a:t>
            </a:r>
          </a:p>
          <a:p>
            <a:pPr>
              <a:buFont typeface="Arial" pitchFamily="34" charset="0"/>
              <a:buChar char="•"/>
            </a:pPr>
            <a:r>
              <a:rPr lang="en-US" sz="1400" b="1" dirty="0" smtClean="0">
                <a:solidFill>
                  <a:schemeClr val="accent1">
                    <a:lumMod val="50000"/>
                  </a:schemeClr>
                </a:solidFill>
              </a:rPr>
              <a:t>Societal needs</a:t>
            </a:r>
          </a:p>
          <a:p>
            <a:pPr>
              <a:buFont typeface="Arial" pitchFamily="34" charset="0"/>
              <a:buChar char="•"/>
            </a:pPr>
            <a:r>
              <a:rPr lang="en-US" sz="1400" b="1" dirty="0" smtClean="0">
                <a:solidFill>
                  <a:schemeClr val="accent1">
                    <a:lumMod val="50000"/>
                  </a:schemeClr>
                </a:solidFill>
              </a:rPr>
              <a:t>Research</a:t>
            </a:r>
          </a:p>
          <a:p>
            <a:pPr>
              <a:buFont typeface="Arial" pitchFamily="34" charset="0"/>
              <a:buChar char="•"/>
            </a:pPr>
            <a:r>
              <a:rPr lang="en-US" sz="1400" b="1" dirty="0" smtClean="0">
                <a:solidFill>
                  <a:schemeClr val="accent1">
                    <a:lumMod val="50000"/>
                  </a:schemeClr>
                </a:solidFill>
              </a:rPr>
              <a:t>Educational priorities</a:t>
            </a:r>
          </a:p>
          <a:p>
            <a:pPr>
              <a:buFont typeface="Arial" pitchFamily="34" charset="0"/>
              <a:buChar char="•"/>
            </a:pPr>
            <a:endParaRPr lang="en-US" sz="1400" b="1" dirty="0" smtClean="0">
              <a:solidFill>
                <a:schemeClr val="accent1">
                  <a:lumMod val="50000"/>
                </a:schemeClr>
              </a:solidFill>
            </a:endParaRPr>
          </a:p>
          <a:p>
            <a:pPr>
              <a:buFont typeface="Arial" pitchFamily="34" charset="0"/>
              <a:buChar char="•"/>
            </a:pPr>
            <a:endParaRPr lang="en-US" sz="1400" b="1" dirty="0" smtClean="0">
              <a:solidFill>
                <a:schemeClr val="accent1">
                  <a:lumMod val="50000"/>
                </a:schemeClr>
              </a:solidFill>
            </a:endParaRPr>
          </a:p>
          <a:p>
            <a:endParaRPr lang="en-US" sz="1400" b="1" dirty="0">
              <a:solidFill>
                <a:schemeClr val="accent1">
                  <a:lumMod val="50000"/>
                </a:schemeClr>
              </a:solidFill>
            </a:endParaRPr>
          </a:p>
        </p:txBody>
      </p:sp>
      <p:sp>
        <p:nvSpPr>
          <p:cNvPr id="6" name="Rectangle 5"/>
          <p:cNvSpPr/>
          <p:nvPr/>
        </p:nvSpPr>
        <p:spPr>
          <a:xfrm>
            <a:off x="6553200" y="2133600"/>
            <a:ext cx="2286000" cy="28956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smtClean="0">
                <a:solidFill>
                  <a:schemeClr val="accent1">
                    <a:lumMod val="50000"/>
                  </a:schemeClr>
                </a:solidFill>
              </a:rPr>
              <a:t>PROJECT-SPECIFIC FACTORS</a:t>
            </a:r>
          </a:p>
          <a:p>
            <a:pPr>
              <a:buFont typeface="Arial" pitchFamily="34" charset="0"/>
              <a:buChar char="•"/>
            </a:pPr>
            <a:r>
              <a:rPr lang="en-US" sz="1400" b="1" dirty="0" smtClean="0">
                <a:solidFill>
                  <a:schemeClr val="accent1">
                    <a:lumMod val="50000"/>
                  </a:schemeClr>
                </a:solidFill>
              </a:rPr>
              <a:t>Research</a:t>
            </a:r>
          </a:p>
          <a:p>
            <a:pPr>
              <a:buFont typeface="Arial" pitchFamily="34" charset="0"/>
              <a:buChar char="•"/>
            </a:pPr>
            <a:r>
              <a:rPr lang="en-US" sz="1400" b="1" dirty="0" smtClean="0">
                <a:solidFill>
                  <a:schemeClr val="accent1">
                    <a:lumMod val="50000"/>
                  </a:schemeClr>
                </a:solidFill>
              </a:rPr>
              <a:t>Goals </a:t>
            </a:r>
          </a:p>
          <a:p>
            <a:pPr>
              <a:buFont typeface="Arial" pitchFamily="34" charset="0"/>
              <a:buChar char="•"/>
            </a:pPr>
            <a:r>
              <a:rPr lang="en-US" sz="1400" b="1" dirty="0" smtClean="0">
                <a:solidFill>
                  <a:schemeClr val="accent1">
                    <a:lumMod val="50000"/>
                  </a:schemeClr>
                </a:solidFill>
              </a:rPr>
              <a:t>Time</a:t>
            </a:r>
          </a:p>
          <a:p>
            <a:pPr>
              <a:buFont typeface="Arial" pitchFamily="34" charset="0"/>
              <a:buChar char="•"/>
            </a:pPr>
            <a:r>
              <a:rPr lang="en-US" sz="1400" b="1" dirty="0" smtClean="0">
                <a:solidFill>
                  <a:schemeClr val="accent1">
                    <a:lumMod val="50000"/>
                  </a:schemeClr>
                </a:solidFill>
              </a:rPr>
              <a:t>Resources</a:t>
            </a:r>
          </a:p>
          <a:p>
            <a:r>
              <a:rPr lang="en-US" sz="1400" b="1" dirty="0" smtClean="0">
                <a:solidFill>
                  <a:schemeClr val="accent1">
                    <a:lumMod val="50000"/>
                  </a:schemeClr>
                </a:solidFill>
              </a:rPr>
              <a:t>   - Human</a:t>
            </a:r>
          </a:p>
          <a:p>
            <a:r>
              <a:rPr lang="en-US" sz="1400" b="1" dirty="0" smtClean="0">
                <a:solidFill>
                  <a:schemeClr val="accent1">
                    <a:lumMod val="50000"/>
                  </a:schemeClr>
                </a:solidFill>
              </a:rPr>
              <a:t>   - Materials</a:t>
            </a:r>
          </a:p>
          <a:p>
            <a:r>
              <a:rPr lang="en-US" sz="1400" b="1" dirty="0" smtClean="0">
                <a:solidFill>
                  <a:schemeClr val="accent1">
                    <a:lumMod val="50000"/>
                  </a:schemeClr>
                </a:solidFill>
              </a:rPr>
              <a:t>   - Facilities</a:t>
            </a:r>
          </a:p>
          <a:p>
            <a:r>
              <a:rPr lang="en-US" sz="1400" b="1" dirty="0" smtClean="0">
                <a:solidFill>
                  <a:schemeClr val="accent1">
                    <a:lumMod val="50000"/>
                  </a:schemeClr>
                </a:solidFill>
              </a:rPr>
              <a:t>   - Fiscal</a:t>
            </a:r>
          </a:p>
          <a:p>
            <a:pPr>
              <a:buFont typeface="Arial" pitchFamily="34" charset="0"/>
              <a:buChar char="•"/>
            </a:pPr>
            <a:r>
              <a:rPr lang="en-US" sz="1400" b="1" dirty="0" smtClean="0">
                <a:solidFill>
                  <a:schemeClr val="accent1">
                    <a:lumMod val="50000"/>
                  </a:schemeClr>
                </a:solidFill>
              </a:rPr>
              <a:t>Students</a:t>
            </a:r>
          </a:p>
          <a:p>
            <a:r>
              <a:rPr lang="en-US" sz="1400" b="1" dirty="0" smtClean="0">
                <a:solidFill>
                  <a:schemeClr val="accent1">
                    <a:lumMod val="50000"/>
                  </a:schemeClr>
                </a:solidFill>
              </a:rPr>
              <a:t>    - Number</a:t>
            </a:r>
          </a:p>
          <a:p>
            <a:r>
              <a:rPr lang="en-US" sz="1400" b="1" dirty="0" smtClean="0">
                <a:solidFill>
                  <a:schemeClr val="accent1">
                    <a:lumMod val="50000"/>
                  </a:schemeClr>
                </a:solidFill>
              </a:rPr>
              <a:t>    - Location</a:t>
            </a:r>
            <a:endParaRPr lang="en-US" sz="1400" b="1" dirty="0"/>
          </a:p>
        </p:txBody>
      </p:sp>
      <p:sp>
        <p:nvSpPr>
          <p:cNvPr id="7" name="Rectangle 6"/>
          <p:cNvSpPr/>
          <p:nvPr/>
        </p:nvSpPr>
        <p:spPr>
          <a:xfrm>
            <a:off x="1752600" y="5181600"/>
            <a:ext cx="2057400" cy="6858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smtClean="0"/>
              <a:t>PROJECT  GENERATION </a:t>
            </a:r>
          </a:p>
          <a:p>
            <a:pPr algn="ctr"/>
            <a:r>
              <a:rPr lang="en-US" sz="1400" dirty="0" smtClean="0"/>
              <a:t>AND SELECTION</a:t>
            </a:r>
            <a:endParaRPr lang="en-US" sz="1400" dirty="0"/>
          </a:p>
        </p:txBody>
      </p:sp>
      <p:sp>
        <p:nvSpPr>
          <p:cNvPr id="8" name="Rectangle 7"/>
          <p:cNvSpPr/>
          <p:nvPr/>
        </p:nvSpPr>
        <p:spPr>
          <a:xfrm>
            <a:off x="4114800" y="5181600"/>
            <a:ext cx="2133600" cy="6858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smtClean="0"/>
              <a:t>THE “IDEAL” SELECTION</a:t>
            </a:r>
            <a:endParaRPr lang="en-US" sz="1400" dirty="0"/>
          </a:p>
        </p:txBody>
      </p:sp>
      <p:sp>
        <p:nvSpPr>
          <p:cNvPr id="9" name="Rectangle 8"/>
          <p:cNvSpPr/>
          <p:nvPr/>
        </p:nvSpPr>
        <p:spPr>
          <a:xfrm>
            <a:off x="6477000" y="5181600"/>
            <a:ext cx="2362200" cy="6858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smtClean="0"/>
              <a:t>OPERATIONAL SEQUENCE</a:t>
            </a:r>
            <a:endParaRPr lang="en-US" sz="1400" dirty="0"/>
          </a:p>
        </p:txBody>
      </p:sp>
      <p:sp>
        <p:nvSpPr>
          <p:cNvPr id="10" name="Right Arrow 9"/>
          <p:cNvSpPr/>
          <p:nvPr/>
        </p:nvSpPr>
        <p:spPr>
          <a:xfrm rot="5400000">
            <a:off x="4934712" y="4818888"/>
            <a:ext cx="5212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ight Arrow 10"/>
          <p:cNvSpPr/>
          <p:nvPr/>
        </p:nvSpPr>
        <p:spPr>
          <a:xfrm rot="5400000">
            <a:off x="7830312" y="4818888"/>
            <a:ext cx="5212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ight Arrow 11"/>
          <p:cNvSpPr/>
          <p:nvPr/>
        </p:nvSpPr>
        <p:spPr>
          <a:xfrm>
            <a:off x="3733800" y="5257800"/>
            <a:ext cx="597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ight Arrow 12"/>
          <p:cNvSpPr/>
          <p:nvPr/>
        </p:nvSpPr>
        <p:spPr>
          <a:xfrm>
            <a:off x="6172200" y="5257800"/>
            <a:ext cx="5212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228600" y="1905000"/>
            <a:ext cx="1143000" cy="3962400"/>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5400" b="1" dirty="0" smtClean="0">
                <a:solidFill>
                  <a:srgbClr val="F2FD8B"/>
                </a:solidFill>
                <a:latin typeface="Bodoni MT Black" pitchFamily="18" charset="0"/>
              </a:rPr>
              <a:t>PHASE I</a:t>
            </a:r>
            <a:endParaRPr lang="en-US" sz="5400" b="1" dirty="0">
              <a:solidFill>
                <a:srgbClr val="F2FD8B"/>
              </a:solidFill>
              <a:latin typeface="Bodoni MT Black" pitchFamily="18" charset="0"/>
            </a:endParaRPr>
          </a:p>
        </p:txBody>
      </p:sp>
      <p:sp>
        <p:nvSpPr>
          <p:cNvPr id="15" name="Rectangle 14"/>
          <p:cNvSpPr/>
          <p:nvPr/>
        </p:nvSpPr>
        <p:spPr>
          <a:xfrm>
            <a:off x="685800" y="6172200"/>
            <a:ext cx="6477000" cy="685800"/>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accent1">
                    <a:lumMod val="50000"/>
                  </a:schemeClr>
                </a:solidFill>
              </a:rPr>
              <a:t>Instructional Design Model by Robert Diamond</a:t>
            </a:r>
            <a:endParaRPr lang="en-US" sz="2400" dirty="0">
              <a:solidFill>
                <a:schemeClr val="accent1">
                  <a:lumMod val="50000"/>
                </a:schemeClr>
              </a:solidFill>
            </a:endParaRPr>
          </a:p>
        </p:txBody>
      </p:sp>
      <p:sp>
        <p:nvSpPr>
          <p:cNvPr id="17" name="Bent-Up Arrow 16"/>
          <p:cNvSpPr/>
          <p:nvPr/>
        </p:nvSpPr>
        <p:spPr>
          <a:xfrm rot="16200000" flipH="1">
            <a:off x="7071360" y="5730240"/>
            <a:ext cx="838200" cy="111252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p:dissolv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905000"/>
          </a:xfrm>
          <a:solidFill>
            <a:schemeClr val="bg2">
              <a:lumMod val="90000"/>
            </a:schemeClr>
          </a:solidFill>
        </p:spPr>
        <p:txBody>
          <a:bodyPr>
            <a:normAutofit/>
          </a:bodyPr>
          <a:lstStyle/>
          <a:p>
            <a:pPr algn="ctr"/>
            <a:r>
              <a:rPr lang="en-US" dirty="0" smtClean="0">
                <a:solidFill>
                  <a:schemeClr val="accent1">
                    <a:lumMod val="50000"/>
                  </a:schemeClr>
                </a:solidFill>
              </a:rPr>
              <a:t>Process for Educational Program Development</a:t>
            </a:r>
            <a:endParaRPr lang="en-US" dirty="0">
              <a:solidFill>
                <a:schemeClr val="accent1">
                  <a:lumMod val="50000"/>
                </a:schemeClr>
              </a:solidFill>
            </a:endParaRPr>
          </a:p>
        </p:txBody>
      </p:sp>
      <p:sp>
        <p:nvSpPr>
          <p:cNvPr id="3" name="Content Placeholder 2"/>
          <p:cNvSpPr>
            <a:spLocks noGrp="1"/>
          </p:cNvSpPr>
          <p:nvPr>
            <p:ph idx="1"/>
          </p:nvPr>
        </p:nvSpPr>
        <p:spPr>
          <a:xfrm>
            <a:off x="0" y="1905000"/>
            <a:ext cx="9144000" cy="4953000"/>
          </a:xfrm>
          <a:solidFill>
            <a:schemeClr val="bg2">
              <a:lumMod val="90000"/>
            </a:schemeClr>
          </a:solidFill>
        </p:spPr>
        <p:txBody>
          <a:bodyPr/>
          <a:lstStyle/>
          <a:p>
            <a:pPr>
              <a:buNone/>
            </a:pPr>
            <a:endParaRPr lang="en-US" dirty="0"/>
          </a:p>
        </p:txBody>
      </p:sp>
      <p:sp>
        <p:nvSpPr>
          <p:cNvPr id="4" name="Rectangle 3"/>
          <p:cNvSpPr/>
          <p:nvPr/>
        </p:nvSpPr>
        <p:spPr>
          <a:xfrm>
            <a:off x="990600" y="2133600"/>
            <a:ext cx="8001000" cy="4114800"/>
          </a:xfrm>
          <a:prstGeom prst="rect">
            <a:avLst/>
          </a:prstGeom>
          <a:solidFill>
            <a:srgbClr val="F2FD8B"/>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accent1">
                    <a:lumMod val="50000"/>
                  </a:schemeClr>
                </a:solidFill>
              </a:rPr>
              <a:t>PRODUCTION, IMPLEMENTATION, AND EVALUATION FOR EACH UNIT</a:t>
            </a:r>
          </a:p>
          <a:p>
            <a:endParaRPr lang="en-US" dirty="0" smtClean="0">
              <a:solidFill>
                <a:schemeClr val="accent1">
                  <a:lumMod val="50000"/>
                </a:schemeClr>
              </a:solidFill>
            </a:endParaRPr>
          </a:p>
          <a:p>
            <a:endParaRPr lang="en-US" dirty="0" smtClean="0">
              <a:solidFill>
                <a:schemeClr val="accent1">
                  <a:lumMod val="50000"/>
                </a:schemeClr>
              </a:solidFill>
            </a:endParaRPr>
          </a:p>
          <a:p>
            <a:endParaRPr lang="en-US" dirty="0" smtClean="0">
              <a:solidFill>
                <a:schemeClr val="accent1">
                  <a:lumMod val="50000"/>
                </a:schemeClr>
              </a:solidFill>
            </a:endParaRPr>
          </a:p>
          <a:p>
            <a:endParaRPr lang="en-US" dirty="0" smtClean="0">
              <a:solidFill>
                <a:schemeClr val="accent1">
                  <a:lumMod val="50000"/>
                </a:schemeClr>
              </a:solidFill>
            </a:endParaRPr>
          </a:p>
          <a:p>
            <a:endParaRPr lang="en-US" dirty="0" smtClean="0">
              <a:solidFill>
                <a:schemeClr val="accent1">
                  <a:lumMod val="50000"/>
                </a:schemeClr>
              </a:solidFill>
            </a:endParaRPr>
          </a:p>
          <a:p>
            <a:endParaRPr lang="en-US" dirty="0" smtClean="0">
              <a:solidFill>
                <a:schemeClr val="accent1">
                  <a:lumMod val="50000"/>
                </a:schemeClr>
              </a:solidFill>
            </a:endParaRPr>
          </a:p>
          <a:p>
            <a:endParaRPr lang="en-US" dirty="0" smtClean="0">
              <a:solidFill>
                <a:schemeClr val="accent1">
                  <a:lumMod val="50000"/>
                </a:schemeClr>
              </a:solidFill>
            </a:endParaRPr>
          </a:p>
          <a:p>
            <a:endParaRPr lang="en-US" dirty="0" smtClean="0">
              <a:solidFill>
                <a:schemeClr val="accent1">
                  <a:lumMod val="50000"/>
                </a:schemeClr>
              </a:solidFill>
            </a:endParaRPr>
          </a:p>
          <a:p>
            <a:endParaRPr lang="en-US" dirty="0" smtClean="0">
              <a:solidFill>
                <a:schemeClr val="accent1">
                  <a:lumMod val="50000"/>
                </a:schemeClr>
              </a:solidFill>
            </a:endParaRPr>
          </a:p>
          <a:p>
            <a:endParaRPr lang="en-US" dirty="0" smtClean="0">
              <a:solidFill>
                <a:schemeClr val="accent1">
                  <a:lumMod val="50000"/>
                </a:schemeClr>
              </a:solidFill>
            </a:endParaRPr>
          </a:p>
          <a:p>
            <a:endParaRPr lang="en-US" dirty="0" smtClean="0">
              <a:solidFill>
                <a:schemeClr val="accent1">
                  <a:lumMod val="50000"/>
                </a:schemeClr>
              </a:solidFill>
            </a:endParaRPr>
          </a:p>
          <a:p>
            <a:endParaRPr lang="en-US" dirty="0" smtClean="0">
              <a:solidFill>
                <a:schemeClr val="accent1">
                  <a:lumMod val="50000"/>
                </a:schemeClr>
              </a:solidFill>
            </a:endParaRPr>
          </a:p>
          <a:p>
            <a:endParaRPr lang="en-US" dirty="0" smtClean="0">
              <a:solidFill>
                <a:schemeClr val="accent1">
                  <a:lumMod val="50000"/>
                </a:schemeClr>
              </a:solidFill>
            </a:endParaRPr>
          </a:p>
          <a:p>
            <a:endParaRPr lang="en-US" dirty="0">
              <a:solidFill>
                <a:schemeClr val="accent1">
                  <a:lumMod val="50000"/>
                </a:schemeClr>
              </a:solidFill>
            </a:endParaRPr>
          </a:p>
        </p:txBody>
      </p:sp>
      <p:sp>
        <p:nvSpPr>
          <p:cNvPr id="5" name="Rectangle 4"/>
          <p:cNvSpPr/>
          <p:nvPr/>
        </p:nvSpPr>
        <p:spPr>
          <a:xfrm>
            <a:off x="1828800" y="2590800"/>
            <a:ext cx="28956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DESIGN EVALUATION INSTRUMENTS &amp; PROCEDURES</a:t>
            </a:r>
            <a:endParaRPr lang="en-US" dirty="0"/>
          </a:p>
        </p:txBody>
      </p:sp>
      <p:sp>
        <p:nvSpPr>
          <p:cNvPr id="6" name="Rectangle 5"/>
          <p:cNvSpPr/>
          <p:nvPr/>
        </p:nvSpPr>
        <p:spPr>
          <a:xfrm rot="17340807">
            <a:off x="932209" y="4281749"/>
            <a:ext cx="21336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DETERMINE OBJECTIVES </a:t>
            </a:r>
            <a:endParaRPr lang="en-US" dirty="0"/>
          </a:p>
        </p:txBody>
      </p:sp>
      <p:sp>
        <p:nvSpPr>
          <p:cNvPr id="7" name="Rectangle 6"/>
          <p:cNvSpPr/>
          <p:nvPr/>
        </p:nvSpPr>
        <p:spPr>
          <a:xfrm rot="17288851">
            <a:off x="2138328" y="4280337"/>
            <a:ext cx="21336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SELECT INSTRUCTIONAL FORMATS</a:t>
            </a:r>
            <a:endParaRPr lang="en-US" dirty="0"/>
          </a:p>
        </p:txBody>
      </p:sp>
      <p:sp>
        <p:nvSpPr>
          <p:cNvPr id="8" name="Rectangle 7"/>
          <p:cNvSpPr/>
          <p:nvPr/>
        </p:nvSpPr>
        <p:spPr>
          <a:xfrm rot="17297957">
            <a:off x="3269760" y="4278888"/>
            <a:ext cx="21336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EVALUATE &amp; SELECT EXISTING MATERIALS</a:t>
            </a:r>
            <a:endParaRPr lang="en-US" dirty="0"/>
          </a:p>
        </p:txBody>
      </p:sp>
      <p:sp>
        <p:nvSpPr>
          <p:cNvPr id="9" name="Rectangle 8"/>
          <p:cNvSpPr/>
          <p:nvPr/>
        </p:nvSpPr>
        <p:spPr>
          <a:xfrm rot="17143281">
            <a:off x="4556589" y="4139561"/>
            <a:ext cx="2133600" cy="10849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PRODUCE &amp; FIELD TEST NEW &amp; AVAILABLE MATERIALS</a:t>
            </a:r>
            <a:endParaRPr lang="en-US" dirty="0"/>
          </a:p>
        </p:txBody>
      </p:sp>
      <p:sp>
        <p:nvSpPr>
          <p:cNvPr id="10" name="Rectangle 9"/>
          <p:cNvSpPr/>
          <p:nvPr/>
        </p:nvSpPr>
        <p:spPr>
          <a:xfrm rot="17091002">
            <a:off x="5829974" y="4215518"/>
            <a:ext cx="2266867" cy="10360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COORDINATE LOGISTICS FOR IMPLEMENTATION</a:t>
            </a:r>
            <a:endParaRPr lang="en-US" dirty="0"/>
          </a:p>
        </p:txBody>
      </p:sp>
      <p:sp>
        <p:nvSpPr>
          <p:cNvPr id="11" name="Rectangle 10"/>
          <p:cNvSpPr/>
          <p:nvPr/>
        </p:nvSpPr>
        <p:spPr>
          <a:xfrm rot="17063626">
            <a:off x="7108838" y="4347367"/>
            <a:ext cx="21336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IMPLEMENT EVALUATE &amp; REVISE</a:t>
            </a:r>
            <a:endParaRPr lang="en-US" dirty="0"/>
          </a:p>
        </p:txBody>
      </p:sp>
      <p:cxnSp>
        <p:nvCxnSpPr>
          <p:cNvPr id="17" name="Elbow Connector 16"/>
          <p:cNvCxnSpPr>
            <a:stCxn id="5" idx="3"/>
            <a:endCxn id="11" idx="3"/>
          </p:cNvCxnSpPr>
          <p:nvPr/>
        </p:nvCxnSpPr>
        <p:spPr>
          <a:xfrm>
            <a:off x="4724400" y="3048000"/>
            <a:ext cx="3716428" cy="723254"/>
          </a:xfrm>
          <a:prstGeom prst="bentConnector2">
            <a:avLst/>
          </a:prstGeom>
          <a:ln>
            <a:tailEnd type="arrow"/>
          </a:ln>
        </p:spPr>
        <p:style>
          <a:lnRef idx="3">
            <a:schemeClr val="dk1"/>
          </a:lnRef>
          <a:fillRef idx="0">
            <a:schemeClr val="dk1"/>
          </a:fillRef>
          <a:effectRef idx="2">
            <a:schemeClr val="dk1"/>
          </a:effectRef>
          <a:fontRef idx="minor">
            <a:schemeClr val="tx1"/>
          </a:fontRef>
        </p:style>
      </p:cxnSp>
      <p:cxnSp>
        <p:nvCxnSpPr>
          <p:cNvPr id="20" name="Elbow Connector 19"/>
          <p:cNvCxnSpPr>
            <a:stCxn id="5" idx="3"/>
            <a:endCxn id="10" idx="3"/>
          </p:cNvCxnSpPr>
          <p:nvPr/>
        </p:nvCxnSpPr>
        <p:spPr>
          <a:xfrm>
            <a:off x="4724400" y="3048000"/>
            <a:ext cx="2529496" cy="589964"/>
          </a:xfrm>
          <a:prstGeom prst="bentConnector2">
            <a:avLst/>
          </a:prstGeom>
          <a:ln>
            <a:tailEnd type="arrow"/>
          </a:ln>
        </p:spPr>
        <p:style>
          <a:lnRef idx="3">
            <a:schemeClr val="dk1"/>
          </a:lnRef>
          <a:fillRef idx="0">
            <a:schemeClr val="dk1"/>
          </a:fillRef>
          <a:effectRef idx="2">
            <a:schemeClr val="dk1"/>
          </a:effectRef>
          <a:fontRef idx="minor">
            <a:schemeClr val="tx1"/>
          </a:fontRef>
        </p:style>
      </p:cxnSp>
      <p:cxnSp>
        <p:nvCxnSpPr>
          <p:cNvPr id="23" name="Elbow Connector 22"/>
          <p:cNvCxnSpPr>
            <a:stCxn id="5" idx="3"/>
            <a:endCxn id="9" idx="3"/>
          </p:cNvCxnSpPr>
          <p:nvPr/>
        </p:nvCxnSpPr>
        <p:spPr>
          <a:xfrm>
            <a:off x="4724400" y="3048000"/>
            <a:ext cx="1188048" cy="607165"/>
          </a:xfrm>
          <a:prstGeom prst="bentConnector2">
            <a:avLst/>
          </a:prstGeom>
          <a:ln>
            <a:tailEnd type="arrow"/>
          </a:ln>
        </p:spPr>
        <p:style>
          <a:lnRef idx="3">
            <a:schemeClr val="dk1"/>
          </a:lnRef>
          <a:fillRef idx="0">
            <a:schemeClr val="dk1"/>
          </a:fillRef>
          <a:effectRef idx="2">
            <a:schemeClr val="dk1"/>
          </a:effectRef>
          <a:fontRef idx="minor">
            <a:schemeClr val="tx1"/>
          </a:fontRef>
        </p:style>
      </p:cxnSp>
      <p:cxnSp>
        <p:nvCxnSpPr>
          <p:cNvPr id="26" name="Elbow Connector 25"/>
          <p:cNvCxnSpPr>
            <a:endCxn id="5" idx="1"/>
          </p:cNvCxnSpPr>
          <p:nvPr/>
        </p:nvCxnSpPr>
        <p:spPr>
          <a:xfrm rot="5400000" flipH="1" flipV="1">
            <a:off x="914400" y="3657600"/>
            <a:ext cx="1524000" cy="304800"/>
          </a:xfrm>
          <a:prstGeom prst="bentConnector2">
            <a:avLst/>
          </a:prstGeom>
          <a:ln>
            <a:tailEnd type="arrow"/>
          </a:ln>
        </p:spPr>
        <p:style>
          <a:lnRef idx="3">
            <a:schemeClr val="dk1"/>
          </a:lnRef>
          <a:fillRef idx="0">
            <a:schemeClr val="dk1"/>
          </a:fillRef>
          <a:effectRef idx="2">
            <a:schemeClr val="dk1"/>
          </a:effectRef>
          <a:fontRef idx="minor">
            <a:schemeClr val="tx1"/>
          </a:fontRef>
        </p:style>
      </p:cxnSp>
      <p:cxnSp>
        <p:nvCxnSpPr>
          <p:cNvPr id="32" name="Elbow Connector 31"/>
          <p:cNvCxnSpPr>
            <a:stCxn id="11" idx="1"/>
            <a:endCxn id="6" idx="1"/>
          </p:cNvCxnSpPr>
          <p:nvPr/>
        </p:nvCxnSpPr>
        <p:spPr>
          <a:xfrm rot="5400000" flipH="1">
            <a:off x="4735785" y="2663218"/>
            <a:ext cx="90333" cy="6258992"/>
          </a:xfrm>
          <a:prstGeom prst="bentConnector3">
            <a:avLst>
              <a:gd name="adj1" fmla="val -280062"/>
            </a:avLst>
          </a:prstGeom>
          <a:ln>
            <a:tailEnd type="arrow"/>
          </a:ln>
        </p:spPr>
        <p:style>
          <a:lnRef idx="3">
            <a:schemeClr val="dk1"/>
          </a:lnRef>
          <a:fillRef idx="0">
            <a:schemeClr val="dk1"/>
          </a:fillRef>
          <a:effectRef idx="2">
            <a:schemeClr val="dk1"/>
          </a:effectRef>
          <a:fontRef idx="minor">
            <a:schemeClr val="tx1"/>
          </a:fontRef>
        </p:style>
      </p:cxnSp>
      <p:cxnSp>
        <p:nvCxnSpPr>
          <p:cNvPr id="42" name="Straight Arrow Connector 41"/>
          <p:cNvCxnSpPr>
            <a:stCxn id="6" idx="2"/>
          </p:cNvCxnSpPr>
          <p:nvPr/>
        </p:nvCxnSpPr>
        <p:spPr>
          <a:xfrm flipV="1">
            <a:off x="2431265" y="4114800"/>
            <a:ext cx="464335" cy="7731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4" name="Straight Arrow Connector 43"/>
          <p:cNvCxnSpPr>
            <a:stCxn id="7" idx="2"/>
          </p:cNvCxnSpPr>
          <p:nvPr/>
        </p:nvCxnSpPr>
        <p:spPr>
          <a:xfrm flipV="1">
            <a:off x="3639586" y="4038600"/>
            <a:ext cx="406149" cy="84133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6" name="Straight Arrow Connector 45"/>
          <p:cNvCxnSpPr>
            <a:stCxn id="8" idx="2"/>
          </p:cNvCxnSpPr>
          <p:nvPr/>
        </p:nvCxnSpPr>
        <p:spPr>
          <a:xfrm flipV="1">
            <a:off x="4770639" y="3962401"/>
            <a:ext cx="483417" cy="91723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7" name="Straight Arrow Connector 46"/>
          <p:cNvCxnSpPr>
            <a:stCxn id="9" idx="2"/>
          </p:cNvCxnSpPr>
          <p:nvPr/>
        </p:nvCxnSpPr>
        <p:spPr>
          <a:xfrm flipV="1">
            <a:off x="6145591" y="4114801"/>
            <a:ext cx="432758" cy="71425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0" name="Straight Arrow Connector 49"/>
          <p:cNvCxnSpPr/>
          <p:nvPr/>
        </p:nvCxnSpPr>
        <p:spPr>
          <a:xfrm flipV="1">
            <a:off x="7391400" y="4343400"/>
            <a:ext cx="432758" cy="71425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51" name="Rectangle 50"/>
          <p:cNvSpPr/>
          <p:nvPr/>
        </p:nvSpPr>
        <p:spPr>
          <a:xfrm>
            <a:off x="0" y="2438400"/>
            <a:ext cx="914400" cy="3733800"/>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5400" b="1" dirty="0" smtClean="0">
                <a:solidFill>
                  <a:srgbClr val="F2FD8B"/>
                </a:solidFill>
                <a:latin typeface="Bodoni MT Black" pitchFamily="18" charset="0"/>
              </a:rPr>
              <a:t>PHASE II</a:t>
            </a:r>
            <a:endParaRPr lang="en-US" sz="5400" b="1" dirty="0">
              <a:solidFill>
                <a:srgbClr val="F2FD8B"/>
              </a:solidFill>
              <a:latin typeface="Bodoni MT Black" pitchFamily="18" charset="0"/>
            </a:endParaRPr>
          </a:p>
        </p:txBody>
      </p:sp>
      <p:sp>
        <p:nvSpPr>
          <p:cNvPr id="52" name="Rectangle 51"/>
          <p:cNvSpPr/>
          <p:nvPr/>
        </p:nvSpPr>
        <p:spPr>
          <a:xfrm>
            <a:off x="0" y="6324600"/>
            <a:ext cx="9144000" cy="533400"/>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accent1">
                    <a:lumMod val="50000"/>
                  </a:schemeClr>
                </a:solidFill>
              </a:rPr>
              <a:t>                   Instructional Design Model – Robert Diamond</a:t>
            </a:r>
            <a:endParaRPr lang="en-US" sz="2400" dirty="0">
              <a:solidFill>
                <a:schemeClr val="accent1">
                  <a:lumMod val="50000"/>
                </a:schemeClr>
              </a:solidFill>
            </a:endParaRPr>
          </a:p>
        </p:txBody>
      </p:sp>
    </p:spTree>
  </p:cSld>
  <p:clrMapOvr>
    <a:masterClrMapping/>
  </p:clrMapOvr>
  <p:transition>
    <p:dissolv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295400"/>
          </a:xfrm>
          <a:solidFill>
            <a:schemeClr val="bg2">
              <a:lumMod val="90000"/>
            </a:schemeClr>
          </a:solidFill>
        </p:spPr>
        <p:txBody>
          <a:bodyPr/>
          <a:lstStyle/>
          <a:p>
            <a:pPr algn="ctr"/>
            <a:r>
              <a:rPr lang="en-US" b="1" i="1" dirty="0" smtClean="0">
                <a:solidFill>
                  <a:srgbClr val="FF0066"/>
                </a:solidFill>
              </a:rPr>
              <a:t>Cognitive Domain</a:t>
            </a:r>
            <a:endParaRPr lang="en-US" b="1" i="1" dirty="0">
              <a:solidFill>
                <a:srgbClr val="FF0066"/>
              </a:solidFill>
            </a:endParaRPr>
          </a:p>
        </p:txBody>
      </p:sp>
      <p:sp>
        <p:nvSpPr>
          <p:cNvPr id="3" name="Content Placeholder 2"/>
          <p:cNvSpPr>
            <a:spLocks noGrp="1"/>
          </p:cNvSpPr>
          <p:nvPr>
            <p:ph idx="1"/>
          </p:nvPr>
        </p:nvSpPr>
        <p:spPr>
          <a:xfrm>
            <a:off x="457200" y="2209800"/>
            <a:ext cx="8229600" cy="4114800"/>
          </a:xfrm>
          <a:solidFill>
            <a:schemeClr val="bg2">
              <a:lumMod val="90000"/>
            </a:schemeClr>
          </a:solidFill>
        </p:spPr>
        <p:txBody>
          <a:bodyPr/>
          <a:lstStyle/>
          <a:p>
            <a:pPr marL="514350" indent="-514350">
              <a:buAutoNum type="arabicPeriod"/>
            </a:pPr>
            <a:endParaRPr lang="en-US" sz="2800" dirty="0" smtClean="0">
              <a:solidFill>
                <a:srgbClr val="FF0066"/>
              </a:solidFill>
            </a:endParaRPr>
          </a:p>
          <a:p>
            <a:pPr marL="514350" indent="-514350">
              <a:buAutoNum type="arabicPeriod"/>
            </a:pPr>
            <a:r>
              <a:rPr lang="en-US" sz="2800" dirty="0" smtClean="0">
                <a:solidFill>
                  <a:srgbClr val="FF0066"/>
                </a:solidFill>
              </a:rPr>
              <a:t>Knowledge</a:t>
            </a:r>
          </a:p>
          <a:p>
            <a:pPr marL="514350" indent="-514350">
              <a:buAutoNum type="arabicPeriod"/>
            </a:pPr>
            <a:r>
              <a:rPr lang="en-US" sz="2800" dirty="0" smtClean="0">
                <a:solidFill>
                  <a:srgbClr val="FF0066"/>
                </a:solidFill>
              </a:rPr>
              <a:t>Comprehension</a:t>
            </a:r>
          </a:p>
          <a:p>
            <a:pPr marL="514350" indent="-514350">
              <a:buAutoNum type="arabicPeriod"/>
            </a:pPr>
            <a:r>
              <a:rPr lang="en-US" sz="2800" dirty="0" smtClean="0">
                <a:solidFill>
                  <a:srgbClr val="FF0066"/>
                </a:solidFill>
              </a:rPr>
              <a:t>Application </a:t>
            </a:r>
          </a:p>
          <a:p>
            <a:pPr marL="514350" indent="-514350">
              <a:buAutoNum type="arabicPeriod"/>
            </a:pPr>
            <a:r>
              <a:rPr lang="en-US" sz="2800" dirty="0" smtClean="0">
                <a:solidFill>
                  <a:srgbClr val="FF0066"/>
                </a:solidFill>
              </a:rPr>
              <a:t>Analysis</a:t>
            </a:r>
          </a:p>
          <a:p>
            <a:pPr marL="514350" indent="-514350">
              <a:buAutoNum type="arabicPeriod"/>
            </a:pPr>
            <a:r>
              <a:rPr lang="en-US" sz="2800" dirty="0" smtClean="0">
                <a:solidFill>
                  <a:srgbClr val="FF0066"/>
                </a:solidFill>
              </a:rPr>
              <a:t>Synthesis</a:t>
            </a:r>
          </a:p>
          <a:p>
            <a:pPr marL="514350" indent="-514350">
              <a:buAutoNum type="arabicPeriod"/>
            </a:pPr>
            <a:r>
              <a:rPr lang="en-US" sz="2800" dirty="0" smtClean="0">
                <a:solidFill>
                  <a:srgbClr val="FF0066"/>
                </a:solidFill>
              </a:rPr>
              <a:t>Evaluation</a:t>
            </a:r>
          </a:p>
          <a:p>
            <a:pPr marL="514350" indent="-514350" algn="ctr">
              <a:buNone/>
            </a:pPr>
            <a:endParaRPr lang="en-US" dirty="0"/>
          </a:p>
        </p:txBody>
      </p:sp>
    </p:spTree>
  </p:cSld>
  <p:clrMapOvr>
    <a:masterClrMapping/>
  </p:clrMapOvr>
  <p:transition>
    <p:fade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a:solidFill>
            <a:schemeClr val="bg2">
              <a:lumMod val="90000"/>
            </a:schemeClr>
          </a:solidFill>
        </p:spPr>
        <p:txBody>
          <a:bodyPr/>
          <a:lstStyle/>
          <a:p>
            <a:pPr algn="ctr"/>
            <a:r>
              <a:rPr lang="en-US" b="1" i="1" dirty="0" smtClean="0">
                <a:solidFill>
                  <a:srgbClr val="7030A0"/>
                </a:solidFill>
              </a:rPr>
              <a:t>Affective Domain</a:t>
            </a:r>
            <a:endParaRPr lang="en-US" b="1" i="1" dirty="0">
              <a:solidFill>
                <a:srgbClr val="7030A0"/>
              </a:solidFill>
            </a:endParaRPr>
          </a:p>
        </p:txBody>
      </p:sp>
      <p:sp>
        <p:nvSpPr>
          <p:cNvPr id="3" name="Content Placeholder 2"/>
          <p:cNvSpPr>
            <a:spLocks noGrp="1"/>
          </p:cNvSpPr>
          <p:nvPr>
            <p:ph idx="1"/>
          </p:nvPr>
        </p:nvSpPr>
        <p:spPr>
          <a:solidFill>
            <a:schemeClr val="bg2">
              <a:lumMod val="90000"/>
            </a:schemeClr>
          </a:solidFill>
        </p:spPr>
        <p:txBody>
          <a:bodyPr/>
          <a:lstStyle/>
          <a:p>
            <a:pPr>
              <a:buNone/>
            </a:pPr>
            <a:endParaRPr lang="en-US" dirty="0" smtClean="0">
              <a:solidFill>
                <a:srgbClr val="FF0066"/>
              </a:solidFill>
            </a:endParaRPr>
          </a:p>
          <a:p>
            <a:pPr>
              <a:buNone/>
            </a:pPr>
            <a:endParaRPr lang="en-US" dirty="0" smtClean="0">
              <a:solidFill>
                <a:srgbClr val="FF0066"/>
              </a:solidFill>
            </a:endParaRPr>
          </a:p>
          <a:p>
            <a:pPr marL="514350" indent="-514350">
              <a:buFont typeface="+mj-lt"/>
              <a:buAutoNum type="arabicPeriod"/>
            </a:pPr>
            <a:r>
              <a:rPr lang="en-US" sz="2800" dirty="0" smtClean="0">
                <a:solidFill>
                  <a:srgbClr val="7030A0"/>
                </a:solidFill>
              </a:rPr>
              <a:t>Receiving </a:t>
            </a:r>
          </a:p>
          <a:p>
            <a:pPr marL="514350" indent="-514350">
              <a:buFont typeface="+mj-lt"/>
              <a:buAutoNum type="arabicPeriod"/>
            </a:pPr>
            <a:r>
              <a:rPr lang="en-US" sz="2800" dirty="0" smtClean="0">
                <a:solidFill>
                  <a:srgbClr val="7030A0"/>
                </a:solidFill>
              </a:rPr>
              <a:t>Responding </a:t>
            </a:r>
          </a:p>
          <a:p>
            <a:pPr marL="514350" indent="-514350">
              <a:buFont typeface="+mj-lt"/>
              <a:buAutoNum type="arabicPeriod"/>
            </a:pPr>
            <a:r>
              <a:rPr lang="en-US" sz="2800" dirty="0" smtClean="0">
                <a:solidFill>
                  <a:srgbClr val="7030A0"/>
                </a:solidFill>
              </a:rPr>
              <a:t>Valuing</a:t>
            </a:r>
          </a:p>
          <a:p>
            <a:pPr marL="514350" indent="-514350">
              <a:buFont typeface="+mj-lt"/>
              <a:buAutoNum type="arabicPeriod"/>
            </a:pPr>
            <a:r>
              <a:rPr lang="en-US" sz="2800" dirty="0" smtClean="0">
                <a:solidFill>
                  <a:srgbClr val="7030A0"/>
                </a:solidFill>
              </a:rPr>
              <a:t>Organization</a:t>
            </a:r>
          </a:p>
          <a:p>
            <a:pPr marL="514350" indent="-514350">
              <a:buFont typeface="+mj-lt"/>
              <a:buAutoNum type="arabicPeriod"/>
            </a:pPr>
            <a:r>
              <a:rPr lang="en-US" sz="2800" dirty="0" smtClean="0">
                <a:solidFill>
                  <a:srgbClr val="7030A0"/>
                </a:solidFill>
              </a:rPr>
              <a:t>Characterization</a:t>
            </a:r>
          </a:p>
          <a:p>
            <a:pPr marL="514350" indent="-514350">
              <a:buNone/>
            </a:pPr>
            <a:endParaRPr lang="en-US" dirty="0"/>
          </a:p>
        </p:txBody>
      </p:sp>
    </p:spTree>
  </p:cSld>
  <p:clrMapOvr>
    <a:masterClrMapping/>
  </p:clrMapOvr>
  <p:transition>
    <p:cut/>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066800"/>
          </a:xfrm>
          <a:solidFill>
            <a:schemeClr val="bg2">
              <a:lumMod val="90000"/>
            </a:schemeClr>
          </a:solidFill>
        </p:spPr>
        <p:txBody>
          <a:bodyPr/>
          <a:lstStyle/>
          <a:p>
            <a:pPr algn="ctr"/>
            <a:r>
              <a:rPr lang="en-US" b="1" i="1" dirty="0" smtClean="0">
                <a:solidFill>
                  <a:schemeClr val="accent6"/>
                </a:solidFill>
              </a:rPr>
              <a:t>Psychomotor Domain</a:t>
            </a:r>
            <a:endParaRPr lang="en-US" b="1" i="1" dirty="0">
              <a:solidFill>
                <a:schemeClr val="accent6"/>
              </a:solidFill>
            </a:endParaRPr>
          </a:p>
        </p:txBody>
      </p:sp>
      <p:sp>
        <p:nvSpPr>
          <p:cNvPr id="3" name="Content Placeholder 2"/>
          <p:cNvSpPr>
            <a:spLocks noGrp="1"/>
          </p:cNvSpPr>
          <p:nvPr>
            <p:ph idx="1"/>
          </p:nvPr>
        </p:nvSpPr>
        <p:spPr>
          <a:solidFill>
            <a:schemeClr val="bg2">
              <a:lumMod val="90000"/>
            </a:schemeClr>
          </a:solidFill>
        </p:spPr>
        <p:txBody>
          <a:bodyPr/>
          <a:lstStyle/>
          <a:p>
            <a:pPr marL="514350" indent="-514350">
              <a:buFont typeface="+mj-lt"/>
              <a:buAutoNum type="arabicPeriod"/>
            </a:pPr>
            <a:endParaRPr lang="en-US" b="1" dirty="0" smtClean="0">
              <a:solidFill>
                <a:schemeClr val="accent6"/>
              </a:solidFill>
            </a:endParaRPr>
          </a:p>
          <a:p>
            <a:pPr marL="514350" indent="-514350">
              <a:buFont typeface="+mj-lt"/>
              <a:buAutoNum type="arabicPeriod"/>
            </a:pPr>
            <a:endParaRPr lang="en-US" b="1" dirty="0" smtClean="0">
              <a:solidFill>
                <a:schemeClr val="accent6"/>
              </a:solidFill>
            </a:endParaRPr>
          </a:p>
          <a:p>
            <a:pPr marL="514350" indent="-514350">
              <a:buFont typeface="+mj-lt"/>
              <a:buAutoNum type="arabicPeriod"/>
            </a:pPr>
            <a:r>
              <a:rPr lang="en-US" b="1" dirty="0" smtClean="0">
                <a:solidFill>
                  <a:schemeClr val="accent6"/>
                </a:solidFill>
              </a:rPr>
              <a:t>Perception</a:t>
            </a:r>
          </a:p>
          <a:p>
            <a:pPr marL="514350" indent="-514350">
              <a:buFont typeface="+mj-lt"/>
              <a:buAutoNum type="arabicPeriod"/>
            </a:pPr>
            <a:r>
              <a:rPr lang="en-US" b="1" dirty="0" smtClean="0">
                <a:solidFill>
                  <a:schemeClr val="accent6"/>
                </a:solidFill>
              </a:rPr>
              <a:t>Preparation</a:t>
            </a:r>
          </a:p>
          <a:p>
            <a:pPr marL="514350" indent="-514350">
              <a:buFont typeface="+mj-lt"/>
              <a:buAutoNum type="arabicPeriod"/>
            </a:pPr>
            <a:r>
              <a:rPr lang="en-US" b="1" dirty="0" smtClean="0">
                <a:solidFill>
                  <a:schemeClr val="accent6"/>
                </a:solidFill>
              </a:rPr>
              <a:t>Orientation</a:t>
            </a:r>
          </a:p>
          <a:p>
            <a:pPr marL="514350" indent="-514350">
              <a:buFont typeface="+mj-lt"/>
              <a:buAutoNum type="arabicPeriod"/>
            </a:pPr>
            <a:r>
              <a:rPr lang="en-US" b="1" dirty="0" smtClean="0">
                <a:solidFill>
                  <a:schemeClr val="accent6"/>
                </a:solidFill>
              </a:rPr>
              <a:t>Practice</a:t>
            </a:r>
          </a:p>
          <a:p>
            <a:pPr marL="514350" indent="-514350">
              <a:buFont typeface="+mj-lt"/>
              <a:buAutoNum type="arabicPeriod"/>
            </a:pPr>
            <a:r>
              <a:rPr lang="en-US" b="1" dirty="0" smtClean="0">
                <a:solidFill>
                  <a:schemeClr val="accent6"/>
                </a:solidFill>
              </a:rPr>
              <a:t>Pattern</a:t>
            </a:r>
          </a:p>
          <a:p>
            <a:pPr marL="514350" indent="-514350">
              <a:buFont typeface="+mj-lt"/>
              <a:buAutoNum type="arabicPeriod"/>
            </a:pPr>
            <a:r>
              <a:rPr lang="en-US" b="1" dirty="0" smtClean="0">
                <a:solidFill>
                  <a:schemeClr val="accent6"/>
                </a:solidFill>
              </a:rPr>
              <a:t>Performance</a:t>
            </a:r>
          </a:p>
          <a:p>
            <a:pPr marL="514350" indent="-514350">
              <a:buNone/>
            </a:pPr>
            <a:endParaRPr lang="en-US" dirty="0"/>
          </a:p>
        </p:txBody>
      </p:sp>
    </p:spTree>
  </p:cSld>
  <p:clrMapOvr>
    <a:masterClrMapping/>
  </p:clrMapOvr>
  <p:transition>
    <p:cut thruBlk="1"/>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a:solidFill>
            <a:srgbClr val="F2FD8B"/>
          </a:solidFill>
        </p:spPr>
        <p:txBody>
          <a:bodyPr anchor="b">
            <a:normAutofit fontScale="90000"/>
          </a:bodyPr>
          <a:lstStyle/>
          <a:p>
            <a:pPr algn="ct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Three Basic Elements of OBJECTIVES</a:t>
            </a:r>
            <a:endParaRPr lang="en-US" dirty="0"/>
          </a:p>
        </p:txBody>
      </p:sp>
      <p:sp>
        <p:nvSpPr>
          <p:cNvPr id="3" name="Content Placeholder 2"/>
          <p:cNvSpPr>
            <a:spLocks noGrp="1"/>
          </p:cNvSpPr>
          <p:nvPr>
            <p:ph idx="1"/>
          </p:nvPr>
        </p:nvSpPr>
        <p:spPr>
          <a:xfrm>
            <a:off x="0" y="1219200"/>
            <a:ext cx="9144000" cy="5638800"/>
          </a:xfrm>
          <a:solidFill>
            <a:srgbClr val="F2FD8B"/>
          </a:solidFill>
        </p:spPr>
        <p:txBody>
          <a:bodyPr/>
          <a:lstStyle/>
          <a:p>
            <a:pPr>
              <a:buNone/>
            </a:pPr>
            <a:r>
              <a:rPr lang="en-US" dirty="0" smtClean="0"/>
              <a:t>   </a:t>
            </a:r>
          </a:p>
          <a:p>
            <a:pPr algn="ctr">
              <a:buNone/>
            </a:pPr>
            <a:r>
              <a:rPr lang="en-US" i="1" dirty="0" smtClean="0">
                <a:solidFill>
                  <a:schemeClr val="accent1">
                    <a:lumMod val="50000"/>
                  </a:schemeClr>
                </a:solidFill>
              </a:rPr>
              <a:t>To be useful, an objective must contain three basic elements:</a:t>
            </a:r>
          </a:p>
          <a:p>
            <a:pPr>
              <a:buNone/>
            </a:pPr>
            <a:endParaRPr lang="en-US" i="1" dirty="0" smtClean="0"/>
          </a:p>
          <a:p>
            <a:pPr>
              <a:buNone/>
            </a:pPr>
            <a:endParaRPr lang="en-US" i="1" dirty="0"/>
          </a:p>
        </p:txBody>
      </p:sp>
      <p:sp>
        <p:nvSpPr>
          <p:cNvPr id="4" name="Rectangle 3"/>
          <p:cNvSpPr/>
          <p:nvPr/>
        </p:nvSpPr>
        <p:spPr>
          <a:xfrm>
            <a:off x="685800" y="2362200"/>
            <a:ext cx="7467600" cy="838200"/>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accent1">
                    <a:lumMod val="50000"/>
                  </a:schemeClr>
                </a:solidFill>
              </a:rPr>
              <a:t>1.	A verb that describes observable action</a:t>
            </a:r>
            <a:endParaRPr lang="en-US" dirty="0">
              <a:solidFill>
                <a:schemeClr val="accent1">
                  <a:lumMod val="50000"/>
                </a:schemeClr>
              </a:solidFill>
            </a:endParaRPr>
          </a:p>
        </p:txBody>
      </p:sp>
      <p:sp>
        <p:nvSpPr>
          <p:cNvPr id="5" name="Rectangle 4"/>
          <p:cNvSpPr/>
          <p:nvPr/>
        </p:nvSpPr>
        <p:spPr>
          <a:xfrm>
            <a:off x="685800" y="3657600"/>
            <a:ext cx="7467600" cy="990600"/>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accent1">
                    <a:lumMod val="50000"/>
                  </a:schemeClr>
                </a:solidFill>
              </a:rPr>
              <a:t>2.	A description of the conditions under which this action takes     </a:t>
            </a:r>
          </a:p>
          <a:p>
            <a:r>
              <a:rPr lang="en-US" dirty="0" smtClean="0">
                <a:solidFill>
                  <a:schemeClr val="accent1">
                    <a:lumMod val="50000"/>
                  </a:schemeClr>
                </a:solidFill>
              </a:rPr>
              <a:t>                place (when given x, the students will be able to…)</a:t>
            </a:r>
            <a:endParaRPr lang="en-US" dirty="0">
              <a:solidFill>
                <a:schemeClr val="accent1">
                  <a:lumMod val="50000"/>
                </a:schemeClr>
              </a:solidFill>
            </a:endParaRPr>
          </a:p>
        </p:txBody>
      </p:sp>
      <p:sp>
        <p:nvSpPr>
          <p:cNvPr id="6" name="Rectangle 5"/>
          <p:cNvSpPr/>
          <p:nvPr/>
        </p:nvSpPr>
        <p:spPr>
          <a:xfrm>
            <a:off x="685800" y="5181600"/>
            <a:ext cx="7467600" cy="990600"/>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startAt="3"/>
            </a:pPr>
            <a:r>
              <a:rPr lang="en-US" dirty="0" smtClean="0">
                <a:solidFill>
                  <a:schemeClr val="accent1">
                    <a:lumMod val="50000"/>
                  </a:schemeClr>
                </a:solidFill>
              </a:rPr>
              <a:t>         The level of acceptable performance – that is, what percentage of  </a:t>
            </a:r>
          </a:p>
          <a:p>
            <a:pPr marL="342900" indent="-342900"/>
            <a:r>
              <a:rPr lang="en-US" dirty="0" smtClean="0">
                <a:solidFill>
                  <a:schemeClr val="accent1">
                    <a:lumMod val="50000"/>
                  </a:schemeClr>
                </a:solidFill>
              </a:rPr>
              <a:t>               correct answers, etc. will be considered acceptable. </a:t>
            </a:r>
            <a:endParaRPr lang="en-US"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latin typeface="Bernard MT Condensed" pitchFamily="18" charset="0"/>
              </a:rPr>
              <a:t>TYPES OF LEARNING OUTCOMES COMMON TO MANY AREAS AND LEVELS OF INSTRUCTION</a:t>
            </a:r>
            <a:endParaRPr lang="en-US" sz="3600" dirty="0">
              <a:latin typeface="Bernard MT Condensed" pitchFamily="18" charset="0"/>
            </a:endParaRPr>
          </a:p>
        </p:txBody>
      </p:sp>
      <p:sp>
        <p:nvSpPr>
          <p:cNvPr id="3" name="Content Placeholder 2"/>
          <p:cNvSpPr>
            <a:spLocks noGrp="1"/>
          </p:cNvSpPr>
          <p:nvPr>
            <p:ph idx="1"/>
          </p:nvPr>
        </p:nvSpPr>
        <p:spPr>
          <a:xfrm>
            <a:off x="457200" y="1935480"/>
            <a:ext cx="8229600" cy="4922520"/>
          </a:xfrm>
        </p:spPr>
        <p:txBody>
          <a:bodyPr>
            <a:normAutofit fontScale="92500" lnSpcReduction="20000"/>
          </a:bodyPr>
          <a:lstStyle/>
          <a:p>
            <a:pPr>
              <a:buNone/>
            </a:pPr>
            <a:r>
              <a:rPr lang="en-US" sz="1600" b="1" dirty="0" smtClean="0"/>
              <a:t>LOWER LEVEL COGNITIVE PROCESSES</a:t>
            </a:r>
            <a:r>
              <a:rPr lang="en-US" sz="1600" dirty="0" smtClean="0"/>
              <a:t>		Recalling		Comparing</a:t>
            </a:r>
          </a:p>
          <a:p>
            <a:pPr>
              <a:buNone/>
            </a:pPr>
            <a:r>
              <a:rPr lang="en-US" sz="1600" dirty="0" smtClean="0"/>
              <a:t>    Knowledge 				Translating	Classifying</a:t>
            </a:r>
          </a:p>
          <a:p>
            <a:pPr>
              <a:buNone/>
            </a:pPr>
            <a:r>
              <a:rPr lang="en-US" sz="1600" dirty="0" smtClean="0"/>
              <a:t>    Comprehension				Interpreting	Applying</a:t>
            </a:r>
          </a:p>
          <a:p>
            <a:pPr>
              <a:buNone/>
            </a:pPr>
            <a:r>
              <a:rPr lang="en-US" sz="1600" dirty="0" smtClean="0"/>
              <a:t>    Application				Estimating</a:t>
            </a:r>
          </a:p>
          <a:p>
            <a:pPr>
              <a:buNone/>
            </a:pPr>
            <a:endParaRPr lang="en-US" sz="1600" dirty="0" smtClean="0"/>
          </a:p>
          <a:p>
            <a:pPr>
              <a:buNone/>
            </a:pPr>
            <a:r>
              <a:rPr lang="en-US" sz="1600" b="1" dirty="0" smtClean="0"/>
              <a:t>HIGHER LEVEL THINKING SKILLS</a:t>
            </a:r>
            <a:r>
              <a:rPr lang="en-US" sz="1600" dirty="0" smtClean="0"/>
              <a:t>		Identifying		Formulating</a:t>
            </a:r>
          </a:p>
          <a:p>
            <a:pPr>
              <a:buNone/>
            </a:pPr>
            <a:r>
              <a:rPr lang="en-US" sz="1600" dirty="0" smtClean="0"/>
              <a:t>     Analysis				Analyzing		Generating</a:t>
            </a:r>
          </a:p>
          <a:p>
            <a:pPr>
              <a:buNone/>
            </a:pPr>
            <a:r>
              <a:rPr lang="en-US" sz="1600" dirty="0" smtClean="0"/>
              <a:t>     Synthesis				Inferring		Judging</a:t>
            </a:r>
          </a:p>
          <a:p>
            <a:pPr>
              <a:buNone/>
            </a:pPr>
            <a:r>
              <a:rPr lang="en-US" sz="1600" dirty="0" smtClean="0"/>
              <a:t>     Evaluation				Relating</a:t>
            </a:r>
          </a:p>
          <a:p>
            <a:pPr>
              <a:buNone/>
            </a:pPr>
            <a:endParaRPr lang="en-US" sz="1600" dirty="0" smtClean="0"/>
          </a:p>
          <a:p>
            <a:pPr>
              <a:buNone/>
            </a:pPr>
            <a:r>
              <a:rPr lang="en-US" sz="1600" b="1" dirty="0" smtClean="0"/>
              <a:t>AFFECTIVE OUTCOMES</a:t>
            </a:r>
            <a:r>
              <a:rPr lang="en-US" sz="1600" dirty="0" smtClean="0"/>
              <a:t>			Listening		Relating</a:t>
            </a:r>
          </a:p>
          <a:p>
            <a:pPr>
              <a:buNone/>
            </a:pPr>
            <a:r>
              <a:rPr lang="en-US" sz="1600" dirty="0" smtClean="0"/>
              <a:t>     Attitudes				Responding	Valuing</a:t>
            </a:r>
          </a:p>
          <a:p>
            <a:pPr>
              <a:buNone/>
            </a:pPr>
            <a:r>
              <a:rPr lang="en-US" sz="1600" dirty="0" smtClean="0"/>
              <a:t>     Interests				Participating</a:t>
            </a:r>
          </a:p>
          <a:p>
            <a:pPr>
              <a:buNone/>
            </a:pPr>
            <a:r>
              <a:rPr lang="en-US" sz="1600" dirty="0" smtClean="0"/>
              <a:t>     Appreciations				Seeking</a:t>
            </a:r>
          </a:p>
          <a:p>
            <a:pPr>
              <a:buNone/>
            </a:pPr>
            <a:r>
              <a:rPr lang="en-US" sz="1600" dirty="0" smtClean="0"/>
              <a:t>    Adjustments				Demonstrating</a:t>
            </a:r>
          </a:p>
          <a:p>
            <a:pPr>
              <a:buNone/>
            </a:pPr>
            <a:endParaRPr lang="en-US" sz="1600" dirty="0" smtClean="0"/>
          </a:p>
          <a:p>
            <a:pPr>
              <a:buNone/>
            </a:pPr>
            <a:r>
              <a:rPr lang="en-US" sz="1600" b="1" dirty="0" smtClean="0"/>
              <a:t>PERFORMANCES OUTCOMES	</a:t>
            </a:r>
            <a:r>
              <a:rPr lang="en-US" sz="1600" dirty="0" smtClean="0"/>
              <a:t>		Speaking		Constructing</a:t>
            </a:r>
          </a:p>
          <a:p>
            <a:pPr>
              <a:buNone/>
            </a:pPr>
            <a:r>
              <a:rPr lang="en-US" sz="1600" dirty="0" smtClean="0"/>
              <a:t>    Procedure				Singing		Demonstrating</a:t>
            </a:r>
          </a:p>
          <a:p>
            <a:pPr>
              <a:buNone/>
            </a:pPr>
            <a:r>
              <a:rPr lang="en-US" sz="1600" dirty="0" smtClean="0"/>
              <a:t>    Product					Drawing		Operating</a:t>
            </a:r>
          </a:p>
          <a:p>
            <a:pPr>
              <a:buNone/>
            </a:pPr>
            <a:r>
              <a:rPr lang="en-US" sz="1600" dirty="0" smtClean="0"/>
              <a:t>    Procedure and Product			Computing	Performing</a:t>
            </a:r>
          </a:p>
          <a:p>
            <a:pPr>
              <a:buNone/>
            </a:pPr>
            <a:r>
              <a:rPr lang="en-US" sz="1600" dirty="0" smtClean="0"/>
              <a:t>						Writing		Originating</a:t>
            </a:r>
            <a:endParaRPr lang="en-US" sz="1600" dirty="0"/>
          </a:p>
        </p:txBody>
      </p:sp>
      <p:sp>
        <p:nvSpPr>
          <p:cNvPr id="4" name="Rectangle 3"/>
          <p:cNvSpPr/>
          <p:nvPr/>
        </p:nvSpPr>
        <p:spPr>
          <a:xfrm>
            <a:off x="4648200" y="1981200"/>
            <a:ext cx="381000" cy="838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smtClean="0">
                <a:solidFill>
                  <a:schemeClr val="tx1"/>
                </a:solidFill>
              </a:rPr>
              <a:t>{</a:t>
            </a:r>
            <a:endParaRPr lang="en-US" sz="6600" dirty="0">
              <a:solidFill>
                <a:schemeClr val="tx1"/>
              </a:solidFill>
            </a:endParaRPr>
          </a:p>
        </p:txBody>
      </p:sp>
      <p:sp>
        <p:nvSpPr>
          <p:cNvPr id="5" name="Rectangle 4"/>
          <p:cNvSpPr/>
          <p:nvPr/>
        </p:nvSpPr>
        <p:spPr>
          <a:xfrm>
            <a:off x="4648200" y="3124200"/>
            <a:ext cx="381000" cy="838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solidFill>
                  <a:schemeClr val="tx1"/>
                </a:solidFill>
              </a:rPr>
              <a:t>{</a:t>
            </a:r>
            <a:endParaRPr lang="en-US" sz="6000" dirty="0">
              <a:solidFill>
                <a:schemeClr val="tx1"/>
              </a:solidFill>
            </a:endParaRPr>
          </a:p>
        </p:txBody>
      </p:sp>
      <p:sp>
        <p:nvSpPr>
          <p:cNvPr id="6" name="Rectangle 5"/>
          <p:cNvSpPr/>
          <p:nvPr/>
        </p:nvSpPr>
        <p:spPr>
          <a:xfrm>
            <a:off x="4648200" y="4191000"/>
            <a:ext cx="381000" cy="1143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solidFill>
                  <a:schemeClr val="tx1"/>
                </a:solidFill>
              </a:rPr>
              <a:t>{</a:t>
            </a:r>
            <a:endParaRPr lang="en-US" sz="7200" dirty="0">
              <a:solidFill>
                <a:schemeClr val="tx1"/>
              </a:solidFill>
            </a:endParaRPr>
          </a:p>
        </p:txBody>
      </p:sp>
      <p:sp>
        <p:nvSpPr>
          <p:cNvPr id="7" name="Rectangle 6"/>
          <p:cNvSpPr/>
          <p:nvPr/>
        </p:nvSpPr>
        <p:spPr>
          <a:xfrm>
            <a:off x="4648200" y="5638800"/>
            <a:ext cx="381000" cy="1066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0" dirty="0" smtClean="0">
                <a:solidFill>
                  <a:schemeClr val="tx1"/>
                </a:solidFill>
              </a:rPr>
              <a:t>{</a:t>
            </a:r>
            <a:endParaRPr lang="en-US" sz="80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810512"/>
          </a:xfrm>
        </p:spPr>
        <p:txBody>
          <a:bodyPr>
            <a:normAutofit fontScale="90000"/>
          </a:bodyPr>
          <a:lstStyle/>
          <a:p>
            <a:pPr algn="ctr"/>
            <a:r>
              <a:rPr lang="en-US" b="1" dirty="0" smtClean="0">
                <a:ln w="18000">
                  <a:solidFill>
                    <a:schemeClr val="accent3">
                      <a:lumMod val="75000"/>
                    </a:schemeClr>
                  </a:solidFill>
                  <a:prstDash val="solid"/>
                  <a:miter lim="800000"/>
                </a:ln>
                <a:solidFill>
                  <a:schemeClr val="tx1"/>
                </a:solidFill>
                <a:effectLst>
                  <a:outerShdw blurRad="25500" dist="23000" dir="7020000" algn="tl">
                    <a:srgbClr val="000000">
                      <a:alpha val="50000"/>
                    </a:srgbClr>
                  </a:outerShdw>
                </a:effectLst>
                <a:latin typeface="Bodoni MT Black" pitchFamily="18" charset="0"/>
              </a:rPr>
              <a:t>Strategies That Promote Active Learning </a:t>
            </a:r>
            <a:br>
              <a:rPr lang="en-US" b="1" dirty="0" smtClean="0">
                <a:ln w="18000">
                  <a:solidFill>
                    <a:schemeClr val="accent3">
                      <a:lumMod val="75000"/>
                    </a:schemeClr>
                  </a:solidFill>
                  <a:prstDash val="solid"/>
                  <a:miter lim="800000"/>
                </a:ln>
                <a:solidFill>
                  <a:schemeClr val="tx1"/>
                </a:solidFill>
                <a:effectLst>
                  <a:outerShdw blurRad="25500" dist="23000" dir="7020000" algn="tl">
                    <a:srgbClr val="000000">
                      <a:alpha val="50000"/>
                    </a:srgbClr>
                  </a:outerShdw>
                </a:effectLst>
                <a:latin typeface="Bodoni MT Black" pitchFamily="18" charset="0"/>
              </a:rPr>
            </a:br>
            <a:r>
              <a:rPr lang="en-US" b="1" dirty="0" smtClean="0">
                <a:ln w="18000">
                  <a:solidFill>
                    <a:schemeClr val="accent3">
                      <a:lumMod val="75000"/>
                    </a:schemeClr>
                  </a:solidFill>
                  <a:prstDash val="solid"/>
                  <a:miter lim="800000"/>
                </a:ln>
                <a:solidFill>
                  <a:schemeClr val="tx1"/>
                </a:solidFill>
                <a:effectLst>
                  <a:outerShdw blurRad="25500" dist="23000" dir="7020000" algn="tl">
                    <a:srgbClr val="000000">
                      <a:alpha val="50000"/>
                    </a:srgbClr>
                  </a:outerShdw>
                </a:effectLst>
                <a:latin typeface="Bodoni MT Black" pitchFamily="18" charset="0"/>
              </a:rPr>
              <a:t>In The Classroom</a:t>
            </a:r>
            <a:endParaRPr lang="en-US" b="1" dirty="0">
              <a:ln w="18000">
                <a:solidFill>
                  <a:schemeClr val="accent3">
                    <a:lumMod val="75000"/>
                  </a:schemeClr>
                </a:solidFill>
                <a:prstDash val="solid"/>
                <a:miter lim="800000"/>
              </a:ln>
              <a:solidFill>
                <a:schemeClr val="tx1"/>
              </a:solidFill>
              <a:effectLst>
                <a:outerShdw blurRad="25500" dist="23000" dir="7020000" algn="tl">
                  <a:srgbClr val="000000">
                    <a:alpha val="50000"/>
                  </a:srgbClr>
                </a:outerShdw>
              </a:effectLst>
              <a:latin typeface="Bodoni MT Black" pitchFamily="18" charset="0"/>
            </a:endParaRPr>
          </a:p>
        </p:txBody>
      </p:sp>
      <p:sp>
        <p:nvSpPr>
          <p:cNvPr id="3" name="Content Placeholder 2"/>
          <p:cNvSpPr>
            <a:spLocks noGrp="1"/>
          </p:cNvSpPr>
          <p:nvPr>
            <p:ph idx="1"/>
          </p:nvPr>
        </p:nvSpPr>
        <p:spPr>
          <a:xfrm>
            <a:off x="457200" y="2438400"/>
            <a:ext cx="8229600" cy="3886200"/>
          </a:xfrm>
          <a:solidFill>
            <a:schemeClr val="accent3">
              <a:lumMod val="75000"/>
            </a:schemeClr>
          </a:solidFill>
        </p:spPr>
        <p:txBody>
          <a:bodyPr>
            <a:normAutofit lnSpcReduction="10000"/>
          </a:bodyPr>
          <a:lstStyle/>
          <a:p>
            <a:r>
              <a:rPr lang="en-US" dirty="0" smtClean="0"/>
              <a:t>Students are involved in more than listening</a:t>
            </a:r>
          </a:p>
          <a:p>
            <a:r>
              <a:rPr lang="en-US" dirty="0" smtClean="0"/>
              <a:t>Less emphasis is placed on transmitting information and more on developing students’ skills</a:t>
            </a:r>
          </a:p>
          <a:p>
            <a:r>
              <a:rPr lang="en-US" dirty="0" smtClean="0"/>
              <a:t>Students are involved in higher order thinking (analysis, synthesis, evaluation)</a:t>
            </a:r>
          </a:p>
          <a:p>
            <a:r>
              <a:rPr lang="en-US" dirty="0" smtClean="0"/>
              <a:t>Students are engaged in activities (e.g., reading, discussing, writing)</a:t>
            </a:r>
          </a:p>
          <a:p>
            <a:r>
              <a:rPr lang="en-US" dirty="0" smtClean="0"/>
              <a:t>Greater emphasis is placed on students’ exploration of their own attitudes and values</a:t>
            </a:r>
            <a:endParaRPr lang="en-US" dirty="0"/>
          </a:p>
        </p:txBody>
      </p:sp>
    </p:spTree>
  </p:cSld>
  <p:clrMapOvr>
    <a:masterClrMapping/>
  </p:clrMapOvr>
  <p:transition>
    <p:fade thruBlk="1"/>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85800"/>
            <a:ext cx="9144000" cy="6172200"/>
          </a:xfrm>
        </p:spPr>
        <p:txBody>
          <a:bodyPr>
            <a:normAutofit lnSpcReduction="10000"/>
          </a:bodyPr>
          <a:lstStyle/>
          <a:p>
            <a:pPr>
              <a:buNone/>
            </a:pPr>
            <a:r>
              <a:rPr lang="en-US" sz="5400" u="sng" dirty="0" smtClean="0">
                <a:solidFill>
                  <a:schemeClr val="accent1">
                    <a:lumMod val="50000"/>
                  </a:schemeClr>
                </a:solidFill>
                <a:latin typeface="Bodoni MT Black" pitchFamily="18" charset="0"/>
              </a:rPr>
              <a:t>Curriculum</a:t>
            </a:r>
            <a:r>
              <a:rPr lang="en-US" dirty="0" smtClean="0">
                <a:solidFill>
                  <a:schemeClr val="tx2">
                    <a:lumMod val="50000"/>
                  </a:schemeClr>
                </a:solidFill>
              </a:rPr>
              <a:t> </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lgn="r">
              <a:buNone/>
            </a:pPr>
            <a:endParaRPr lang="en-US" dirty="0" smtClean="0"/>
          </a:p>
          <a:p>
            <a:pPr algn="r">
              <a:buNone/>
            </a:pPr>
            <a:r>
              <a:rPr lang="en-US" sz="5400" b="1" u="sng" dirty="0" smtClean="0">
                <a:solidFill>
                  <a:schemeClr val="accent1">
                    <a:lumMod val="50000"/>
                  </a:schemeClr>
                </a:solidFill>
                <a:latin typeface="Bodoni MT Black" pitchFamily="18" charset="0"/>
              </a:rPr>
              <a:t>Models</a:t>
            </a:r>
            <a:endParaRPr lang="en-US" sz="5400" b="1" u="sng" dirty="0">
              <a:solidFill>
                <a:schemeClr val="accent1">
                  <a:lumMod val="50000"/>
                </a:schemeClr>
              </a:solidFill>
              <a:latin typeface="Bodoni MT Black" pitchFamily="18" charset="0"/>
            </a:endParaRPr>
          </a:p>
        </p:txBody>
      </p:sp>
      <p:sp>
        <p:nvSpPr>
          <p:cNvPr id="11" name="Flowchart: Connector 10"/>
          <p:cNvSpPr/>
          <p:nvPr/>
        </p:nvSpPr>
        <p:spPr>
          <a:xfrm rot="2261415">
            <a:off x="4953000" y="685800"/>
            <a:ext cx="4191000" cy="3657600"/>
          </a:xfrm>
          <a:prstGeom prst="flowChartConnec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KEMP 10-ELEMENTS</a:t>
            </a:r>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a:p>
        </p:txBody>
      </p:sp>
      <p:sp>
        <p:nvSpPr>
          <p:cNvPr id="12" name="Flowchart: Connector 11"/>
          <p:cNvSpPr/>
          <p:nvPr/>
        </p:nvSpPr>
        <p:spPr>
          <a:xfrm rot="2319437">
            <a:off x="4351235" y="935467"/>
            <a:ext cx="4191000" cy="3657600"/>
          </a:xfrm>
          <a:prstGeom prst="flowChartConnector">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BANATHY MODEL</a:t>
            </a:r>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a:p>
        </p:txBody>
      </p:sp>
      <p:sp>
        <p:nvSpPr>
          <p:cNvPr id="13" name="Flowchart: Connector 12"/>
          <p:cNvSpPr/>
          <p:nvPr/>
        </p:nvSpPr>
        <p:spPr>
          <a:xfrm rot="2421209">
            <a:off x="3749470" y="1185134"/>
            <a:ext cx="4191000" cy="3657600"/>
          </a:xfrm>
          <a:prstGeom prst="flowChartConnector">
            <a:avLst/>
          </a:prstGeom>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FARLS-STOWE </a:t>
            </a:r>
          </a:p>
          <a:p>
            <a:pPr algn="ctr"/>
            <a:r>
              <a:rPr lang="en-US" sz="2000" dirty="0" smtClean="0">
                <a:solidFill>
                  <a:schemeClr val="tx1"/>
                </a:solidFill>
              </a:rPr>
              <a:t>21- STEP MODEL</a:t>
            </a:r>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a:p>
        </p:txBody>
      </p:sp>
      <p:sp>
        <p:nvSpPr>
          <p:cNvPr id="14" name="Flowchart: Connector 13"/>
          <p:cNvSpPr/>
          <p:nvPr/>
        </p:nvSpPr>
        <p:spPr>
          <a:xfrm rot="2425873">
            <a:off x="2887765" y="1468865"/>
            <a:ext cx="4191000" cy="3657600"/>
          </a:xfrm>
          <a:prstGeom prst="flowChartConnector">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TABA MODEL</a:t>
            </a:r>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a:p>
        </p:txBody>
      </p:sp>
      <p:sp>
        <p:nvSpPr>
          <p:cNvPr id="15" name="Flowchart: Connector 14"/>
          <p:cNvSpPr/>
          <p:nvPr/>
        </p:nvSpPr>
        <p:spPr>
          <a:xfrm rot="2525441">
            <a:off x="2026060" y="1752596"/>
            <a:ext cx="4191000" cy="3657600"/>
          </a:xfrm>
          <a:prstGeom prst="flowChartConnector">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DICK &amp; CRET </a:t>
            </a:r>
          </a:p>
          <a:p>
            <a:pPr algn="ctr"/>
            <a:r>
              <a:rPr lang="en-US" sz="2000" dirty="0" smtClean="0">
                <a:solidFill>
                  <a:schemeClr val="tx1"/>
                </a:solidFill>
              </a:rPr>
              <a:t>9-STAGE MODEL</a:t>
            </a:r>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a:p>
        </p:txBody>
      </p:sp>
      <p:sp>
        <p:nvSpPr>
          <p:cNvPr id="16" name="Flowchart: Connector 15"/>
          <p:cNvSpPr/>
          <p:nvPr/>
        </p:nvSpPr>
        <p:spPr>
          <a:xfrm rot="2758077">
            <a:off x="1164355" y="2036327"/>
            <a:ext cx="4191000" cy="3657600"/>
          </a:xfrm>
          <a:prstGeom prst="flowChartConnector">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GAGNE </a:t>
            </a:r>
          </a:p>
          <a:p>
            <a:pPr algn="ctr"/>
            <a:r>
              <a:rPr lang="en-US" sz="2000" dirty="0" smtClean="0">
                <a:solidFill>
                  <a:schemeClr val="tx1"/>
                </a:solidFill>
              </a:rPr>
              <a:t>14-STAGE MODEL</a:t>
            </a:r>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a:p>
        </p:txBody>
      </p:sp>
      <p:sp>
        <p:nvSpPr>
          <p:cNvPr id="17" name="Flowchart: Connector 16"/>
          <p:cNvSpPr/>
          <p:nvPr/>
        </p:nvSpPr>
        <p:spPr>
          <a:xfrm rot="20632027">
            <a:off x="32646" y="2300694"/>
            <a:ext cx="4615136" cy="4728311"/>
          </a:xfrm>
          <a:prstGeom prst="flowChartConnector">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a:p>
        </p:txBody>
      </p:sp>
      <p:sp>
        <p:nvSpPr>
          <p:cNvPr id="33" name="Flowchart: Connector 32"/>
          <p:cNvSpPr/>
          <p:nvPr/>
        </p:nvSpPr>
        <p:spPr>
          <a:xfrm>
            <a:off x="1219200" y="3733800"/>
            <a:ext cx="2057400" cy="1600200"/>
          </a:xfrm>
          <a:prstGeom prst="flowChartConnec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1">
                    <a:lumMod val="50000"/>
                  </a:schemeClr>
                </a:solidFill>
                <a:effectLst>
                  <a:outerShdw blurRad="50800" dist="38100" algn="l" rotWithShape="0">
                    <a:prstClr val="black">
                      <a:alpha val="40000"/>
                    </a:prstClr>
                  </a:outerShdw>
                </a:effectLst>
              </a:rPr>
              <a:t>6 </a:t>
            </a:r>
          </a:p>
          <a:p>
            <a:pPr algn="ctr"/>
            <a:r>
              <a:rPr lang="en-US" b="1" dirty="0" smtClean="0">
                <a:solidFill>
                  <a:schemeClr val="accent1">
                    <a:lumMod val="50000"/>
                  </a:schemeClr>
                </a:solidFill>
                <a:effectLst>
                  <a:outerShdw blurRad="50800" dist="38100" algn="l" rotWithShape="0">
                    <a:prstClr val="black">
                      <a:alpha val="40000"/>
                    </a:prstClr>
                  </a:outerShdw>
                </a:effectLst>
              </a:rPr>
              <a:t>REVISIONS</a:t>
            </a:r>
            <a:endParaRPr lang="en-US" b="1" dirty="0">
              <a:solidFill>
                <a:schemeClr val="accent1">
                  <a:lumMod val="50000"/>
                </a:schemeClr>
              </a:solidFill>
              <a:effectLst>
                <a:outerShdw blurRad="50800" dist="38100" algn="l" rotWithShape="0">
                  <a:prstClr val="black">
                    <a:alpha val="40000"/>
                  </a:prstClr>
                </a:outerShdw>
              </a:effectLst>
            </a:endParaRPr>
          </a:p>
        </p:txBody>
      </p:sp>
      <p:sp>
        <p:nvSpPr>
          <p:cNvPr id="38" name="TextBox 37"/>
          <p:cNvSpPr txBox="1"/>
          <p:nvPr/>
        </p:nvSpPr>
        <p:spPr>
          <a:xfrm>
            <a:off x="1143000" y="2514600"/>
            <a:ext cx="2438400" cy="646331"/>
          </a:xfrm>
          <a:prstGeom prst="rect">
            <a:avLst/>
          </a:prstGeom>
          <a:noFill/>
        </p:spPr>
        <p:txBody>
          <a:bodyPr wrap="square" rtlCol="0">
            <a:spAutoFit/>
          </a:bodyPr>
          <a:lstStyle/>
          <a:p>
            <a:r>
              <a:rPr lang="en-US" b="1" dirty="0" smtClean="0">
                <a:solidFill>
                  <a:srgbClr val="FF0066"/>
                </a:solidFill>
              </a:rPr>
              <a:t>GENERAL SYSTEMS</a:t>
            </a:r>
          </a:p>
          <a:p>
            <a:r>
              <a:rPr lang="en-US" b="1" dirty="0" smtClean="0">
                <a:solidFill>
                  <a:srgbClr val="FF0066"/>
                </a:solidFill>
              </a:rPr>
              <a:t>            MODEL</a:t>
            </a:r>
            <a:endParaRPr lang="en-US" b="1" dirty="0">
              <a:solidFill>
                <a:srgbClr val="FF0066"/>
              </a:solidFill>
            </a:endParaRPr>
          </a:p>
        </p:txBody>
      </p:sp>
      <p:cxnSp>
        <p:nvCxnSpPr>
          <p:cNvPr id="40" name="Straight Connector 39"/>
          <p:cNvCxnSpPr>
            <a:endCxn id="90" idx="3"/>
          </p:cNvCxnSpPr>
          <p:nvPr/>
        </p:nvCxnSpPr>
        <p:spPr>
          <a:xfrm rot="16200000" flipV="1">
            <a:off x="774785" y="3441784"/>
            <a:ext cx="684678" cy="508953"/>
          </a:xfrm>
          <a:prstGeom prst="line">
            <a:avLst/>
          </a:prstGeom>
        </p:spPr>
        <p:style>
          <a:lnRef idx="3">
            <a:schemeClr val="accent1"/>
          </a:lnRef>
          <a:fillRef idx="0">
            <a:schemeClr val="accent1"/>
          </a:fillRef>
          <a:effectRef idx="2">
            <a:schemeClr val="accent1"/>
          </a:effectRef>
          <a:fontRef idx="minor">
            <a:schemeClr val="tx1"/>
          </a:fontRef>
        </p:style>
      </p:cxnSp>
      <p:cxnSp>
        <p:nvCxnSpPr>
          <p:cNvPr id="42" name="Straight Connector 41"/>
          <p:cNvCxnSpPr>
            <a:stCxn id="33" idx="7"/>
          </p:cNvCxnSpPr>
          <p:nvPr/>
        </p:nvCxnSpPr>
        <p:spPr>
          <a:xfrm rot="5400000" flipH="1" flipV="1">
            <a:off x="2932578" y="3395523"/>
            <a:ext cx="615344" cy="529899"/>
          </a:xfrm>
          <a:prstGeom prst="line">
            <a:avLst/>
          </a:prstGeom>
        </p:spPr>
        <p:style>
          <a:lnRef idx="3">
            <a:schemeClr val="accent1"/>
          </a:lnRef>
          <a:fillRef idx="0">
            <a:schemeClr val="accent1"/>
          </a:fillRef>
          <a:effectRef idx="2">
            <a:schemeClr val="accent1"/>
          </a:effectRef>
          <a:fontRef idx="minor">
            <a:schemeClr val="tx1"/>
          </a:fontRef>
        </p:style>
      </p:cxnSp>
      <p:cxnSp>
        <p:nvCxnSpPr>
          <p:cNvPr id="44" name="Straight Connector 43"/>
          <p:cNvCxnSpPr>
            <a:stCxn id="90" idx="3"/>
          </p:cNvCxnSpPr>
          <p:nvPr/>
        </p:nvCxnSpPr>
        <p:spPr>
          <a:xfrm rot="16200000" flipH="1">
            <a:off x="2183689" y="2032879"/>
            <a:ext cx="467" cy="2642553"/>
          </a:xfrm>
          <a:prstGeom prst="line">
            <a:avLst/>
          </a:prstGeom>
        </p:spPr>
        <p:style>
          <a:lnRef idx="3">
            <a:schemeClr val="accent1"/>
          </a:lnRef>
          <a:fillRef idx="0">
            <a:schemeClr val="accent1"/>
          </a:fillRef>
          <a:effectRef idx="2">
            <a:schemeClr val="accent1"/>
          </a:effectRef>
          <a:fontRef idx="minor">
            <a:schemeClr val="tx1"/>
          </a:fontRef>
        </p:style>
      </p:cxnSp>
      <p:cxnSp>
        <p:nvCxnSpPr>
          <p:cNvPr id="46" name="Straight Connector 45"/>
          <p:cNvCxnSpPr>
            <a:stCxn id="33" idx="3"/>
          </p:cNvCxnSpPr>
          <p:nvPr/>
        </p:nvCxnSpPr>
        <p:spPr>
          <a:xfrm rot="5400000">
            <a:off x="947877" y="4913780"/>
            <a:ext cx="386746" cy="758499"/>
          </a:xfrm>
          <a:prstGeom prst="line">
            <a:avLst/>
          </a:prstGeom>
        </p:spPr>
        <p:style>
          <a:lnRef idx="3">
            <a:schemeClr val="accent1"/>
          </a:lnRef>
          <a:fillRef idx="0">
            <a:schemeClr val="accent1"/>
          </a:fillRef>
          <a:effectRef idx="2">
            <a:schemeClr val="accent1"/>
          </a:effectRef>
          <a:fontRef idx="minor">
            <a:schemeClr val="tx1"/>
          </a:fontRef>
        </p:style>
      </p:cxnSp>
      <p:cxnSp>
        <p:nvCxnSpPr>
          <p:cNvPr id="50" name="Straight Connector 49"/>
          <p:cNvCxnSpPr>
            <a:stCxn id="90" idx="3"/>
            <a:endCxn id="90" idx="1"/>
          </p:cNvCxnSpPr>
          <p:nvPr/>
        </p:nvCxnSpPr>
        <p:spPr>
          <a:xfrm rot="16200000" flipH="1" flipV="1">
            <a:off x="-252829" y="4371402"/>
            <a:ext cx="2132957" cy="97995"/>
          </a:xfrm>
          <a:prstGeom prst="line">
            <a:avLst/>
          </a:prstGeom>
        </p:spPr>
        <p:style>
          <a:lnRef idx="3">
            <a:schemeClr val="accent1"/>
          </a:lnRef>
          <a:fillRef idx="0">
            <a:schemeClr val="accent1"/>
          </a:fillRef>
          <a:effectRef idx="2">
            <a:schemeClr val="accent1"/>
          </a:effectRef>
          <a:fontRef idx="minor">
            <a:schemeClr val="tx1"/>
          </a:fontRef>
        </p:style>
      </p:cxnSp>
      <p:cxnSp>
        <p:nvCxnSpPr>
          <p:cNvPr id="57" name="Straight Connector 56"/>
          <p:cNvCxnSpPr>
            <a:endCxn id="90" idx="1"/>
          </p:cNvCxnSpPr>
          <p:nvPr/>
        </p:nvCxnSpPr>
        <p:spPr>
          <a:xfrm rot="10800000">
            <a:off x="764652" y="5486880"/>
            <a:ext cx="1902350" cy="609129"/>
          </a:xfrm>
          <a:prstGeom prst="line">
            <a:avLst/>
          </a:prstGeom>
        </p:spPr>
        <p:style>
          <a:lnRef idx="3">
            <a:schemeClr val="accent1"/>
          </a:lnRef>
          <a:fillRef idx="0">
            <a:schemeClr val="accent1"/>
          </a:fillRef>
          <a:effectRef idx="2">
            <a:schemeClr val="accent1"/>
          </a:effectRef>
          <a:fontRef idx="minor">
            <a:schemeClr val="tx1"/>
          </a:fontRef>
        </p:style>
      </p:cxnSp>
      <p:cxnSp>
        <p:nvCxnSpPr>
          <p:cNvPr id="64" name="Straight Connector 63"/>
          <p:cNvCxnSpPr/>
          <p:nvPr/>
        </p:nvCxnSpPr>
        <p:spPr>
          <a:xfrm rot="16200000" flipH="1">
            <a:off x="2171700" y="5600700"/>
            <a:ext cx="762000" cy="228600"/>
          </a:xfrm>
          <a:prstGeom prst="line">
            <a:avLst/>
          </a:prstGeom>
        </p:spPr>
        <p:style>
          <a:lnRef idx="3">
            <a:schemeClr val="accent1"/>
          </a:lnRef>
          <a:fillRef idx="0">
            <a:schemeClr val="accent1"/>
          </a:fillRef>
          <a:effectRef idx="2">
            <a:schemeClr val="accent1"/>
          </a:effectRef>
          <a:fontRef idx="minor">
            <a:schemeClr val="tx1"/>
          </a:fontRef>
        </p:style>
      </p:cxnSp>
      <p:cxnSp>
        <p:nvCxnSpPr>
          <p:cNvPr id="66" name="Straight Connector 65"/>
          <p:cNvCxnSpPr/>
          <p:nvPr/>
        </p:nvCxnSpPr>
        <p:spPr>
          <a:xfrm flipV="1">
            <a:off x="2667000" y="5029200"/>
            <a:ext cx="1143000" cy="1066800"/>
          </a:xfrm>
          <a:prstGeom prst="line">
            <a:avLst/>
          </a:prstGeom>
        </p:spPr>
        <p:style>
          <a:lnRef idx="3">
            <a:schemeClr val="accent1"/>
          </a:lnRef>
          <a:fillRef idx="0">
            <a:schemeClr val="accent1"/>
          </a:fillRef>
          <a:effectRef idx="2">
            <a:schemeClr val="accent1"/>
          </a:effectRef>
          <a:fontRef idx="minor">
            <a:schemeClr val="tx1"/>
          </a:fontRef>
        </p:style>
      </p:cxnSp>
      <p:cxnSp>
        <p:nvCxnSpPr>
          <p:cNvPr id="68" name="Straight Connector 67"/>
          <p:cNvCxnSpPr/>
          <p:nvPr/>
        </p:nvCxnSpPr>
        <p:spPr>
          <a:xfrm rot="10800000">
            <a:off x="3200400" y="4876800"/>
            <a:ext cx="609600" cy="152400"/>
          </a:xfrm>
          <a:prstGeom prst="line">
            <a:avLst/>
          </a:prstGeom>
        </p:spPr>
        <p:style>
          <a:lnRef idx="3">
            <a:schemeClr val="accent1"/>
          </a:lnRef>
          <a:fillRef idx="0">
            <a:schemeClr val="accent1"/>
          </a:fillRef>
          <a:effectRef idx="2">
            <a:schemeClr val="accent1"/>
          </a:effectRef>
          <a:fontRef idx="minor">
            <a:schemeClr val="tx1"/>
          </a:fontRef>
        </p:style>
      </p:cxnSp>
      <p:cxnSp>
        <p:nvCxnSpPr>
          <p:cNvPr id="70" name="Straight Connector 69"/>
          <p:cNvCxnSpPr/>
          <p:nvPr/>
        </p:nvCxnSpPr>
        <p:spPr>
          <a:xfrm rot="16200000" flipH="1">
            <a:off x="2819400" y="4038600"/>
            <a:ext cx="1676400" cy="304800"/>
          </a:xfrm>
          <a:prstGeom prst="line">
            <a:avLst/>
          </a:prstGeom>
        </p:spPr>
        <p:style>
          <a:lnRef idx="3">
            <a:schemeClr val="accent1"/>
          </a:lnRef>
          <a:fillRef idx="0">
            <a:schemeClr val="accent1"/>
          </a:fillRef>
          <a:effectRef idx="2">
            <a:schemeClr val="accent1"/>
          </a:effectRef>
          <a:fontRef idx="minor">
            <a:schemeClr val="tx1"/>
          </a:fontRef>
        </p:style>
      </p:cxnSp>
      <p:sp>
        <p:nvSpPr>
          <p:cNvPr id="88" name="TextBox 87"/>
          <p:cNvSpPr txBox="1"/>
          <p:nvPr/>
        </p:nvSpPr>
        <p:spPr>
          <a:xfrm>
            <a:off x="1371600" y="3352800"/>
            <a:ext cx="1828800" cy="369332"/>
          </a:xfrm>
          <a:prstGeom prst="rect">
            <a:avLst/>
          </a:prstGeom>
          <a:noFill/>
        </p:spPr>
        <p:txBody>
          <a:bodyPr wrap="square" rtlCol="0">
            <a:spAutoFit/>
          </a:bodyPr>
          <a:lstStyle/>
          <a:p>
            <a:r>
              <a:rPr lang="en-US" dirty="0" smtClean="0"/>
              <a:t>    </a:t>
            </a:r>
            <a:r>
              <a:rPr lang="en-US" b="1" dirty="0" smtClean="0">
                <a:solidFill>
                  <a:srgbClr val="00B050"/>
                </a:solidFill>
              </a:rPr>
              <a:t> ANALYSIS</a:t>
            </a:r>
            <a:endParaRPr lang="en-US" b="1" dirty="0">
              <a:solidFill>
                <a:srgbClr val="00B050"/>
              </a:solidFill>
            </a:endParaRPr>
          </a:p>
        </p:txBody>
      </p:sp>
      <p:sp>
        <p:nvSpPr>
          <p:cNvPr id="89" name="TextBox 88"/>
          <p:cNvSpPr txBox="1"/>
          <p:nvPr/>
        </p:nvSpPr>
        <p:spPr>
          <a:xfrm rot="4790601">
            <a:off x="2921062" y="3927998"/>
            <a:ext cx="1540430" cy="646331"/>
          </a:xfrm>
          <a:prstGeom prst="rect">
            <a:avLst/>
          </a:prstGeom>
          <a:noFill/>
        </p:spPr>
        <p:txBody>
          <a:bodyPr wrap="square" rtlCol="0">
            <a:spAutoFit/>
          </a:bodyPr>
          <a:lstStyle/>
          <a:p>
            <a:r>
              <a:rPr lang="en-US" dirty="0" smtClean="0"/>
              <a:t>     </a:t>
            </a:r>
            <a:r>
              <a:rPr lang="en-US" b="1" dirty="0" smtClean="0">
                <a:solidFill>
                  <a:srgbClr val="00B050"/>
                </a:solidFill>
              </a:rPr>
              <a:t>OBJECTIVES</a:t>
            </a:r>
            <a:endParaRPr lang="en-US" b="1" dirty="0">
              <a:solidFill>
                <a:srgbClr val="00B050"/>
              </a:solidFill>
            </a:endParaRPr>
          </a:p>
        </p:txBody>
      </p:sp>
      <p:sp>
        <p:nvSpPr>
          <p:cNvPr id="90" name="TextBox 89"/>
          <p:cNvSpPr txBox="1"/>
          <p:nvPr/>
        </p:nvSpPr>
        <p:spPr>
          <a:xfrm rot="16357829">
            <a:off x="-253954" y="4112624"/>
            <a:ext cx="2135206" cy="615553"/>
          </a:xfrm>
          <a:prstGeom prst="rect">
            <a:avLst/>
          </a:prstGeom>
          <a:noFill/>
        </p:spPr>
        <p:txBody>
          <a:bodyPr wrap="square" rtlCol="0">
            <a:spAutoFit/>
          </a:bodyPr>
          <a:lstStyle/>
          <a:p>
            <a:r>
              <a:rPr lang="en-US" dirty="0" smtClean="0"/>
              <a:t>     </a:t>
            </a:r>
            <a:r>
              <a:rPr lang="en-US" sz="1600" b="1" dirty="0" smtClean="0">
                <a:solidFill>
                  <a:srgbClr val="00B050"/>
                </a:solidFill>
              </a:rPr>
              <a:t>IMPLEMENTATION</a:t>
            </a:r>
            <a:r>
              <a:rPr lang="en-US" sz="1600" dirty="0" smtClean="0"/>
              <a:t> </a:t>
            </a:r>
            <a:endParaRPr lang="en-US" sz="1600" dirty="0"/>
          </a:p>
        </p:txBody>
      </p:sp>
      <p:sp>
        <p:nvSpPr>
          <p:cNvPr id="96" name="TextBox 95"/>
          <p:cNvSpPr txBox="1"/>
          <p:nvPr/>
        </p:nvSpPr>
        <p:spPr>
          <a:xfrm rot="1077185">
            <a:off x="1094072" y="5226526"/>
            <a:ext cx="1689138" cy="615553"/>
          </a:xfrm>
          <a:prstGeom prst="rect">
            <a:avLst/>
          </a:prstGeom>
          <a:noFill/>
        </p:spPr>
        <p:txBody>
          <a:bodyPr wrap="square" rtlCol="0">
            <a:spAutoFit/>
          </a:bodyPr>
          <a:lstStyle/>
          <a:p>
            <a:r>
              <a:rPr lang="en-US" dirty="0" smtClean="0"/>
              <a:t>     </a:t>
            </a:r>
            <a:r>
              <a:rPr lang="en-US" sz="1600" b="1" dirty="0" smtClean="0">
                <a:solidFill>
                  <a:srgbClr val="00B050"/>
                </a:solidFill>
              </a:rPr>
              <a:t>INSTRUCTION</a:t>
            </a:r>
            <a:endParaRPr lang="en-US" sz="1600" b="1" dirty="0">
              <a:solidFill>
                <a:srgbClr val="00B050"/>
              </a:solidFill>
            </a:endParaRPr>
          </a:p>
        </p:txBody>
      </p:sp>
      <p:sp>
        <p:nvSpPr>
          <p:cNvPr id="114" name="TextBox 113"/>
          <p:cNvSpPr txBox="1"/>
          <p:nvPr/>
        </p:nvSpPr>
        <p:spPr>
          <a:xfrm rot="19069340">
            <a:off x="2439156" y="5269931"/>
            <a:ext cx="1540430" cy="369332"/>
          </a:xfrm>
          <a:prstGeom prst="rect">
            <a:avLst/>
          </a:prstGeom>
          <a:noFill/>
        </p:spPr>
        <p:txBody>
          <a:bodyPr wrap="square" rtlCol="0">
            <a:spAutoFit/>
          </a:bodyPr>
          <a:lstStyle/>
          <a:p>
            <a:r>
              <a:rPr lang="en-US" b="1" dirty="0" smtClean="0">
                <a:solidFill>
                  <a:srgbClr val="00B050"/>
                </a:solidFill>
              </a:rPr>
              <a:t>E</a:t>
            </a:r>
            <a:r>
              <a:rPr lang="en-US" sz="1600" b="1" dirty="0" smtClean="0">
                <a:solidFill>
                  <a:srgbClr val="00B050"/>
                </a:solidFill>
              </a:rPr>
              <a:t>VALUATION</a:t>
            </a:r>
            <a:endParaRPr lang="en-US" sz="1600" b="1" dirty="0">
              <a:solidFill>
                <a:srgbClr val="00B050"/>
              </a:solidFill>
            </a:endParaRPr>
          </a:p>
        </p:txBody>
      </p:sp>
      <p:sp>
        <p:nvSpPr>
          <p:cNvPr id="132" name="TextBox 131"/>
          <p:cNvSpPr txBox="1"/>
          <p:nvPr/>
        </p:nvSpPr>
        <p:spPr>
          <a:xfrm>
            <a:off x="2057400" y="3048000"/>
            <a:ext cx="304800" cy="400110"/>
          </a:xfrm>
          <a:prstGeom prst="rect">
            <a:avLst/>
          </a:prstGeom>
          <a:noFill/>
        </p:spPr>
        <p:txBody>
          <a:bodyPr wrap="square" rtlCol="0">
            <a:spAutoFit/>
          </a:bodyPr>
          <a:lstStyle/>
          <a:p>
            <a:r>
              <a:rPr lang="en-US" sz="2000" b="1" dirty="0" smtClean="0">
                <a:solidFill>
                  <a:schemeClr val="bg1"/>
                </a:solidFill>
              </a:rPr>
              <a:t>1</a:t>
            </a:r>
            <a:endParaRPr lang="en-US" sz="2000" b="1" dirty="0">
              <a:solidFill>
                <a:schemeClr val="bg1"/>
              </a:solidFill>
            </a:endParaRPr>
          </a:p>
        </p:txBody>
      </p:sp>
      <p:sp>
        <p:nvSpPr>
          <p:cNvPr id="133" name="TextBox 132"/>
          <p:cNvSpPr txBox="1"/>
          <p:nvPr/>
        </p:nvSpPr>
        <p:spPr>
          <a:xfrm rot="21360987">
            <a:off x="3626825" y="4038600"/>
            <a:ext cx="492443" cy="369332"/>
          </a:xfrm>
          <a:prstGeom prst="rect">
            <a:avLst/>
          </a:prstGeom>
          <a:noFill/>
        </p:spPr>
        <p:txBody>
          <a:bodyPr vert="vert" wrap="square" rtlCol="0">
            <a:spAutoFit/>
          </a:bodyPr>
          <a:lstStyle/>
          <a:p>
            <a:r>
              <a:rPr lang="en-US" sz="2000" b="1" dirty="0" smtClean="0">
                <a:solidFill>
                  <a:schemeClr val="bg1"/>
                </a:solidFill>
              </a:rPr>
              <a:t>2</a:t>
            </a:r>
            <a:endParaRPr lang="en-US" sz="2000" b="1" dirty="0">
              <a:solidFill>
                <a:schemeClr val="bg1"/>
              </a:solidFill>
            </a:endParaRPr>
          </a:p>
        </p:txBody>
      </p:sp>
      <p:sp>
        <p:nvSpPr>
          <p:cNvPr id="134" name="TextBox 133"/>
          <p:cNvSpPr txBox="1"/>
          <p:nvPr/>
        </p:nvSpPr>
        <p:spPr>
          <a:xfrm rot="18962693">
            <a:off x="3246377" y="5478331"/>
            <a:ext cx="389711" cy="400110"/>
          </a:xfrm>
          <a:prstGeom prst="rect">
            <a:avLst/>
          </a:prstGeom>
          <a:noFill/>
        </p:spPr>
        <p:txBody>
          <a:bodyPr wrap="square" rtlCol="0">
            <a:spAutoFit/>
          </a:bodyPr>
          <a:lstStyle/>
          <a:p>
            <a:r>
              <a:rPr lang="en-US" sz="2000" b="1" dirty="0" smtClean="0">
                <a:solidFill>
                  <a:schemeClr val="bg1"/>
                </a:solidFill>
              </a:rPr>
              <a:t>3</a:t>
            </a:r>
            <a:endParaRPr lang="en-US" sz="2000" b="1" dirty="0">
              <a:solidFill>
                <a:schemeClr val="bg1"/>
              </a:solidFill>
            </a:endParaRPr>
          </a:p>
        </p:txBody>
      </p:sp>
      <p:sp>
        <p:nvSpPr>
          <p:cNvPr id="135" name="TextBox 134"/>
          <p:cNvSpPr txBox="1"/>
          <p:nvPr/>
        </p:nvSpPr>
        <p:spPr>
          <a:xfrm rot="1129298">
            <a:off x="1588400" y="5789678"/>
            <a:ext cx="457200" cy="400110"/>
          </a:xfrm>
          <a:prstGeom prst="rect">
            <a:avLst/>
          </a:prstGeom>
          <a:noFill/>
        </p:spPr>
        <p:txBody>
          <a:bodyPr wrap="square" rtlCol="0">
            <a:spAutoFit/>
          </a:bodyPr>
          <a:lstStyle/>
          <a:p>
            <a:r>
              <a:rPr lang="en-US" sz="2000" b="1" dirty="0" smtClean="0">
                <a:solidFill>
                  <a:schemeClr val="bg1"/>
                </a:solidFill>
              </a:rPr>
              <a:t>4</a:t>
            </a:r>
            <a:endParaRPr lang="en-US" sz="2000" b="1" dirty="0">
              <a:solidFill>
                <a:schemeClr val="bg1"/>
              </a:solidFill>
            </a:endParaRPr>
          </a:p>
        </p:txBody>
      </p:sp>
      <p:sp>
        <p:nvSpPr>
          <p:cNvPr id="136" name="TextBox 135"/>
          <p:cNvSpPr txBox="1"/>
          <p:nvPr/>
        </p:nvSpPr>
        <p:spPr>
          <a:xfrm rot="16454980">
            <a:off x="305222" y="4249765"/>
            <a:ext cx="457200" cy="400110"/>
          </a:xfrm>
          <a:prstGeom prst="rect">
            <a:avLst/>
          </a:prstGeom>
          <a:noFill/>
        </p:spPr>
        <p:txBody>
          <a:bodyPr wrap="square" rtlCol="0">
            <a:spAutoFit/>
          </a:bodyPr>
          <a:lstStyle/>
          <a:p>
            <a:r>
              <a:rPr lang="en-US" sz="2000" b="1" dirty="0" smtClean="0">
                <a:solidFill>
                  <a:schemeClr val="bg1"/>
                </a:solidFill>
              </a:rPr>
              <a:t>5</a:t>
            </a:r>
            <a:endParaRPr lang="en-US" sz="2000" b="1" dirty="0">
              <a:solidFill>
                <a:schemeClr val="bg1"/>
              </a:solidFill>
            </a:endParaRPr>
          </a:p>
        </p:txBody>
      </p:sp>
      <p:sp>
        <p:nvSpPr>
          <p:cNvPr id="139" name="TextBox 138"/>
          <p:cNvSpPr txBox="1"/>
          <p:nvPr/>
        </p:nvSpPr>
        <p:spPr>
          <a:xfrm>
            <a:off x="1447800" y="6211669"/>
            <a:ext cx="2057400" cy="646331"/>
          </a:xfrm>
          <a:prstGeom prst="rect">
            <a:avLst/>
          </a:prstGeom>
          <a:noFill/>
        </p:spPr>
        <p:txBody>
          <a:bodyPr wrap="square" rtlCol="0">
            <a:spAutoFit/>
          </a:bodyPr>
          <a:lstStyle/>
          <a:p>
            <a:pPr algn="ctr"/>
            <a:r>
              <a:rPr lang="en-US" b="1" dirty="0" smtClean="0">
                <a:solidFill>
                  <a:srgbClr val="FF0066"/>
                </a:solidFill>
              </a:rPr>
              <a:t>CURRICULUM DEVELOPMENT</a:t>
            </a:r>
            <a:endParaRPr lang="en-US" b="1" dirty="0">
              <a:solidFill>
                <a:srgbClr val="FF0066"/>
              </a:solidFill>
            </a:endParaRPr>
          </a:p>
        </p:txBody>
      </p:sp>
      <p:cxnSp>
        <p:nvCxnSpPr>
          <p:cNvPr id="141" name="Straight Connector 140"/>
          <p:cNvCxnSpPr/>
          <p:nvPr/>
        </p:nvCxnSpPr>
        <p:spPr>
          <a:xfrm>
            <a:off x="0" y="4800600"/>
            <a:ext cx="762000" cy="1588"/>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cxnSp>
        <p:nvCxnSpPr>
          <p:cNvPr id="143" name="Straight Connector 142"/>
          <p:cNvCxnSpPr/>
          <p:nvPr/>
        </p:nvCxnSpPr>
        <p:spPr>
          <a:xfrm>
            <a:off x="3733800" y="4724400"/>
            <a:ext cx="914400" cy="1588"/>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spTree>
  </p:cSld>
  <p:clrMapOvr>
    <a:masterClrMapping/>
  </p:clrMapOvr>
  <p:transition>
    <p:dissolv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09600"/>
            <a:ext cx="7851648" cy="3352800"/>
          </a:xfrm>
        </p:spPr>
        <p:txBody>
          <a:bodyPr>
            <a:noAutofit/>
          </a:bodyPr>
          <a:lstStyle/>
          <a:p>
            <a:r>
              <a:rPr lang="en-US" sz="7200" i="1" dirty="0" smtClean="0">
                <a:latin typeface="Baskerville Old Face" pitchFamily="18" charset="0"/>
              </a:rPr>
              <a:t>Curriculum and </a:t>
            </a:r>
            <a:br>
              <a:rPr lang="en-US" sz="7200" i="1" dirty="0" smtClean="0">
                <a:latin typeface="Baskerville Old Face" pitchFamily="18" charset="0"/>
              </a:rPr>
            </a:br>
            <a:r>
              <a:rPr lang="en-US" sz="7200" i="1" dirty="0" smtClean="0">
                <a:latin typeface="Baskerville Old Face" pitchFamily="18" charset="0"/>
              </a:rPr>
              <a:t>Program </a:t>
            </a:r>
            <a:br>
              <a:rPr lang="en-US" sz="7200" i="1" dirty="0" smtClean="0">
                <a:latin typeface="Baskerville Old Face" pitchFamily="18" charset="0"/>
              </a:rPr>
            </a:br>
            <a:r>
              <a:rPr lang="en-US" sz="7200" i="1" dirty="0" smtClean="0">
                <a:latin typeface="Baskerville Old Face" pitchFamily="18" charset="0"/>
              </a:rPr>
              <a:t>Development</a:t>
            </a:r>
            <a:endParaRPr lang="en-US" sz="7200" dirty="0"/>
          </a:p>
        </p:txBody>
      </p:sp>
      <p:sp>
        <p:nvSpPr>
          <p:cNvPr id="3" name="Subtitle 2"/>
          <p:cNvSpPr>
            <a:spLocks noGrp="1"/>
          </p:cNvSpPr>
          <p:nvPr>
            <p:ph type="subTitle" idx="1"/>
          </p:nvPr>
        </p:nvSpPr>
        <p:spPr>
          <a:xfrm>
            <a:off x="609600" y="4343400"/>
            <a:ext cx="8001000" cy="2057400"/>
          </a:xfrm>
        </p:spPr>
        <p:txBody>
          <a:bodyPr>
            <a:normAutofit/>
          </a:bodyPr>
          <a:lstStyle/>
          <a:p>
            <a:endParaRPr lang="en-US" dirty="0" smtClean="0"/>
          </a:p>
          <a:p>
            <a:r>
              <a:rPr lang="en-US" sz="3500" b="1" dirty="0" smtClean="0">
                <a:solidFill>
                  <a:schemeClr val="bg1"/>
                </a:solidFill>
              </a:rPr>
              <a:t>Assessment</a:t>
            </a:r>
          </a:p>
          <a:p>
            <a:endParaRPr lang="en-US" dirty="0" smtClean="0"/>
          </a:p>
          <a:p>
            <a:endParaRPr lang="en-US" dirty="0"/>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143000" y="228600"/>
            <a:ext cx="7620000" cy="1143000"/>
          </a:xfrm>
        </p:spPr>
        <p:txBody>
          <a:bodyPr>
            <a:normAutofit/>
          </a:bodyPr>
          <a:lstStyle/>
          <a:p>
            <a:pPr eaLnBrk="1" hangingPunct="1">
              <a:defRPr/>
            </a:pPr>
            <a:r>
              <a:rPr lang="en-US" sz="3900" b="1" i="1" dirty="0" smtClean="0">
                <a:solidFill>
                  <a:schemeClr val="accent1">
                    <a:lumMod val="50000"/>
                  </a:schemeClr>
                </a:solidFill>
                <a:effectLst>
                  <a:outerShdw blurRad="38100" dist="38100" dir="2700000" algn="tl">
                    <a:srgbClr val="C0C0C0"/>
                  </a:outerShdw>
                </a:effectLst>
              </a:rPr>
              <a:t>The Society for Curriculum Study</a:t>
            </a:r>
          </a:p>
        </p:txBody>
      </p:sp>
      <p:sp>
        <p:nvSpPr>
          <p:cNvPr id="21507" name="Text Placeholder 2"/>
          <p:cNvSpPr>
            <a:spLocks noGrp="1"/>
          </p:cNvSpPr>
          <p:nvPr>
            <p:ph type="body" sz="half" idx="1"/>
          </p:nvPr>
        </p:nvSpPr>
        <p:spPr>
          <a:xfrm>
            <a:off x="914400" y="1447800"/>
            <a:ext cx="8229600" cy="4114800"/>
          </a:xfrm>
        </p:spPr>
        <p:txBody>
          <a:bodyPr/>
          <a:lstStyle/>
          <a:p>
            <a:pPr eaLnBrk="1" hangingPunct="1"/>
            <a:endParaRPr lang="en-US" b="1" i="1" dirty="0" smtClean="0">
              <a:solidFill>
                <a:schemeClr val="accent1">
                  <a:lumMod val="50000"/>
                </a:schemeClr>
              </a:solidFill>
            </a:endParaRPr>
          </a:p>
          <a:p>
            <a:pPr eaLnBrk="1" hangingPunct="1"/>
            <a:r>
              <a:rPr lang="en-US" b="1" i="1" dirty="0" smtClean="0"/>
              <a:t>In 1930 at an annual NEA meeting a group of 20 educators met informally and started the Society of Curriculum Study.  Ralph Tyler was one of the 20.</a:t>
            </a:r>
          </a:p>
          <a:p>
            <a:pPr eaLnBrk="1" hangingPunct="1">
              <a:buFont typeface="Arial" charset="0"/>
              <a:buNone/>
            </a:pPr>
            <a:endParaRPr lang="en-US" b="1" i="1" dirty="0" smtClean="0"/>
          </a:p>
          <a:p>
            <a:pPr eaLnBrk="1" hangingPunct="1"/>
            <a:r>
              <a:rPr lang="en-US" b="1" i="1" dirty="0" smtClean="0"/>
              <a:t>Later from this beginning, the ASCD was formed.</a:t>
            </a:r>
          </a:p>
        </p:txBody>
      </p:sp>
      <p:pic>
        <p:nvPicPr>
          <p:cNvPr id="21508" name="Picture 5" descr="http://www.ascd.org/ASCD/images/siteASCD/common/ASCDBannerLogo.gif"/>
          <p:cNvPicPr>
            <a:picLocks noChangeAspect="1" noChangeArrowheads="1"/>
          </p:cNvPicPr>
          <p:nvPr/>
        </p:nvPicPr>
        <p:blipFill>
          <a:blip r:embed="rId3"/>
          <a:srcRect/>
          <a:stretch>
            <a:fillRect/>
          </a:stretch>
        </p:blipFill>
        <p:spPr bwMode="auto">
          <a:xfrm>
            <a:off x="6172200" y="4724400"/>
            <a:ext cx="2514600" cy="1365250"/>
          </a:xfrm>
          <a:prstGeom prst="rect">
            <a:avLst/>
          </a:prstGeom>
          <a:noFill/>
          <a:ln w="9525">
            <a:noFill/>
            <a:miter lim="800000"/>
            <a:headEnd/>
            <a:tailEnd/>
          </a:ln>
        </p:spPr>
      </p:pic>
      <p:sp>
        <p:nvSpPr>
          <p:cNvPr id="5" name="TextBox 4"/>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rtlCol="0">
            <a:normAutofit/>
          </a:bodyPr>
          <a:lstStyle/>
          <a:p>
            <a:pPr eaLnBrk="1" fontAlgn="auto" hangingPunct="1">
              <a:spcAft>
                <a:spcPts val="0"/>
              </a:spcAft>
              <a:defRPr/>
            </a:pPr>
            <a:r>
              <a:rPr lang="en-US" sz="3600" b="1" i="1" dirty="0" smtClean="0"/>
              <a:t>Definition of Evaluation</a:t>
            </a:r>
            <a:br>
              <a:rPr lang="en-US" sz="3600" b="1" i="1" dirty="0" smtClean="0"/>
            </a:br>
            <a:r>
              <a:rPr lang="en-US" sz="3600" b="1" i="1" dirty="0" smtClean="0"/>
              <a:t>from American Evaluation Association </a:t>
            </a:r>
          </a:p>
        </p:txBody>
      </p:sp>
      <p:sp>
        <p:nvSpPr>
          <p:cNvPr id="6147" name="Content Placeholder 2"/>
          <p:cNvSpPr>
            <a:spLocks noGrp="1"/>
          </p:cNvSpPr>
          <p:nvPr>
            <p:ph idx="1"/>
          </p:nvPr>
        </p:nvSpPr>
        <p:spPr>
          <a:xfrm>
            <a:off x="228600" y="2362200"/>
            <a:ext cx="8305800" cy="3810000"/>
          </a:xfrm>
        </p:spPr>
        <p:txBody>
          <a:bodyPr/>
          <a:lstStyle/>
          <a:p>
            <a:pPr eaLnBrk="1" hangingPunct="1"/>
            <a:r>
              <a:rPr lang="en-US" b="1" i="1" smtClean="0"/>
              <a:t>“Evaluation involves assessing the strengths and weaknesses of programs, policies, personnel, products, and organizations to improve their effectiveness.” </a:t>
            </a:r>
            <a:endParaRPr lang="en-US" sz="1800" smtClean="0"/>
          </a:p>
          <a:p>
            <a:pPr eaLnBrk="1" hangingPunct="1"/>
            <a:endParaRPr lang="en-US" sz="1800" smtClean="0"/>
          </a:p>
          <a:p>
            <a:pPr eaLnBrk="1" hangingPunct="1">
              <a:buFont typeface="Arial" charset="0"/>
              <a:buNone/>
            </a:pPr>
            <a:r>
              <a:rPr lang="en-US" sz="1800" smtClean="0"/>
              <a:t> </a:t>
            </a:r>
          </a:p>
        </p:txBody>
      </p:sp>
      <p:pic>
        <p:nvPicPr>
          <p:cNvPr id="6148" name="Picture 5" descr="C:\Documents and Settings\Tom Wurth\Local Settings\Temporary Internet Files\Content.IE5\RQ08AIXA\MPj04395330000[1].jpg"/>
          <p:cNvPicPr>
            <a:picLocks noChangeAspect="1" noChangeArrowheads="1"/>
          </p:cNvPicPr>
          <p:nvPr/>
        </p:nvPicPr>
        <p:blipFill>
          <a:blip r:embed="rId3"/>
          <a:srcRect/>
          <a:stretch>
            <a:fillRect/>
          </a:stretch>
        </p:blipFill>
        <p:spPr bwMode="auto">
          <a:xfrm>
            <a:off x="6781800" y="4572000"/>
            <a:ext cx="2057400" cy="1828800"/>
          </a:xfrm>
          <a:prstGeom prst="rect">
            <a:avLst/>
          </a:prstGeom>
          <a:noFill/>
          <a:ln w="9525">
            <a:noFill/>
            <a:miter lim="800000"/>
            <a:headEnd/>
            <a:tailEnd/>
          </a:ln>
        </p:spPr>
      </p:pic>
    </p:spTree>
  </p:cSld>
  <p:clrMapOvr>
    <a:masterClrMapping/>
  </p:clrMapOvr>
  <p:transition advTm="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704088"/>
            <a:ext cx="8229600" cy="896112"/>
          </a:xfrm>
        </p:spPr>
        <p:txBody>
          <a:bodyPr/>
          <a:lstStyle/>
          <a:p>
            <a:pPr eaLnBrk="1" hangingPunct="1"/>
            <a:r>
              <a:rPr lang="en-US" sz="3600" b="1" i="1" dirty="0" smtClean="0"/>
              <a:t>The Purposes of Evaluation is:</a:t>
            </a:r>
          </a:p>
        </p:txBody>
      </p:sp>
      <p:sp>
        <p:nvSpPr>
          <p:cNvPr id="7171" name="Content Placeholder 2"/>
          <p:cNvSpPr>
            <a:spLocks noGrp="1"/>
          </p:cNvSpPr>
          <p:nvPr>
            <p:ph idx="1"/>
          </p:nvPr>
        </p:nvSpPr>
        <p:spPr>
          <a:xfrm>
            <a:off x="533400" y="1600200"/>
            <a:ext cx="8229600" cy="4876800"/>
          </a:xfrm>
        </p:spPr>
        <p:txBody>
          <a:bodyPr/>
          <a:lstStyle/>
          <a:p>
            <a:pPr eaLnBrk="1" hangingPunct="1">
              <a:buFont typeface="Arial" charset="0"/>
              <a:buNone/>
            </a:pPr>
            <a:r>
              <a:rPr lang="en-US" smtClean="0"/>
              <a:t>	 * </a:t>
            </a:r>
            <a:r>
              <a:rPr lang="en-US" b="1" i="1" smtClean="0"/>
              <a:t>to provide a basis for making decisions</a:t>
            </a:r>
          </a:p>
          <a:p>
            <a:pPr eaLnBrk="1" hangingPunct="1">
              <a:buFont typeface="Arial" charset="0"/>
              <a:buNone/>
            </a:pPr>
            <a:r>
              <a:rPr lang="en-US" b="1" i="1" smtClean="0"/>
              <a:t>	 * to make judgments about the worth or         </a:t>
            </a:r>
          </a:p>
          <a:p>
            <a:pPr eaLnBrk="1" hangingPunct="1">
              <a:buFont typeface="Arial" charset="0"/>
              <a:buNone/>
            </a:pPr>
            <a:r>
              <a:rPr lang="en-US" b="1" i="1" smtClean="0"/>
              <a:t>        success of people, programs, lessons or    </a:t>
            </a:r>
          </a:p>
          <a:p>
            <a:pPr eaLnBrk="1" hangingPunct="1">
              <a:buFont typeface="Arial" charset="0"/>
              <a:buNone/>
            </a:pPr>
            <a:r>
              <a:rPr lang="en-US" b="1" i="1" smtClean="0"/>
              <a:t>        projects</a:t>
            </a:r>
          </a:p>
          <a:p>
            <a:pPr eaLnBrk="1" hangingPunct="1">
              <a:buFont typeface="Arial" charset="0"/>
              <a:buNone/>
            </a:pPr>
            <a:r>
              <a:rPr lang="en-US" b="1" i="1" smtClean="0"/>
              <a:t>	*  to determine if the objectives of the    </a:t>
            </a:r>
          </a:p>
          <a:p>
            <a:pPr eaLnBrk="1" hangingPunct="1">
              <a:buFont typeface="Arial" charset="0"/>
              <a:buNone/>
            </a:pPr>
            <a:r>
              <a:rPr lang="en-US" b="1" i="1" smtClean="0"/>
              <a:t>        instruction are being mastered. </a:t>
            </a:r>
          </a:p>
          <a:p>
            <a:pPr eaLnBrk="1" hangingPunct="1"/>
            <a:endParaRPr lang="en-US" smtClean="0"/>
          </a:p>
        </p:txBody>
      </p:sp>
      <p:pic>
        <p:nvPicPr>
          <p:cNvPr id="7172" name="Picture 5" descr="C:\Documents and Settings\Tom Wurth\Local Settings\Temporary Internet Files\Content.IE5\5M4GIZH9\MPj04395200000[1].jpg"/>
          <p:cNvPicPr>
            <a:picLocks noChangeAspect="1" noChangeArrowheads="1"/>
          </p:cNvPicPr>
          <p:nvPr/>
        </p:nvPicPr>
        <p:blipFill>
          <a:blip r:embed="rId3"/>
          <a:srcRect/>
          <a:stretch>
            <a:fillRect/>
          </a:stretch>
        </p:blipFill>
        <p:spPr bwMode="auto">
          <a:xfrm>
            <a:off x="6781800" y="5257800"/>
            <a:ext cx="1905000" cy="1265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704088"/>
            <a:ext cx="8229600" cy="1048512"/>
          </a:xfrm>
        </p:spPr>
        <p:txBody>
          <a:bodyPr/>
          <a:lstStyle/>
          <a:p>
            <a:pPr eaLnBrk="1" hangingPunct="1"/>
            <a:r>
              <a:rPr lang="en-US" b="1" dirty="0" smtClean="0"/>
              <a:t>Types of Evaluations</a:t>
            </a:r>
          </a:p>
        </p:txBody>
      </p:sp>
      <p:sp>
        <p:nvSpPr>
          <p:cNvPr id="19458" name="Text Box 2"/>
          <p:cNvSpPr txBox="1">
            <a:spLocks noChangeArrowheads="1"/>
          </p:cNvSpPr>
          <p:nvPr/>
        </p:nvSpPr>
        <p:spPr bwMode="auto">
          <a:xfrm>
            <a:off x="3048000" y="3581400"/>
            <a:ext cx="4495800" cy="77470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blurRad="63500" dist="20000" dir="5400000" rotWithShape="0">
              <a:srgbClr val="000000">
                <a:alpha val="37999"/>
              </a:srgbClr>
            </a:outerShdw>
          </a:effectLst>
        </p:spPr>
        <p:txBody>
          <a:bodyPr>
            <a:spAutoFit/>
          </a:bodyPr>
          <a:lstStyle/>
          <a:p>
            <a:pPr lvl="1">
              <a:spcAft>
                <a:spcPts val="1000"/>
              </a:spcAft>
              <a:defRPr/>
            </a:pPr>
            <a:r>
              <a:rPr lang="en-US" b="1" i="1" dirty="0">
                <a:ea typeface="ＭＳ Ｐゴシック" pitchFamily="-112" charset="-128"/>
                <a:cs typeface="Arial" charset="0"/>
              </a:rPr>
              <a:t>SUMMATIVE EVALUATION ASKS:</a:t>
            </a:r>
          </a:p>
          <a:p>
            <a:pPr>
              <a:spcAft>
                <a:spcPts val="1000"/>
              </a:spcAft>
              <a:defRPr/>
            </a:pPr>
            <a:r>
              <a:rPr lang="en-US" b="1" i="1" dirty="0">
                <a:ea typeface="ＭＳ Ｐゴシック" pitchFamily="-112" charset="-128"/>
                <a:cs typeface="Arial" charset="0"/>
              </a:rPr>
              <a:t>        “How did we do?”</a:t>
            </a:r>
          </a:p>
        </p:txBody>
      </p:sp>
      <p:sp>
        <p:nvSpPr>
          <p:cNvPr id="6" name="Rectangle 5"/>
          <p:cNvSpPr>
            <a:spLocks noChangeArrowheads="1"/>
          </p:cNvSpPr>
          <p:nvPr/>
        </p:nvSpPr>
        <p:spPr bwMode="auto">
          <a:xfrm>
            <a:off x="609600" y="2286000"/>
            <a:ext cx="4953000" cy="838200"/>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blurRad="63500" dist="20000" dir="5400000" rotWithShape="0">
              <a:srgbClr val="000000">
                <a:alpha val="37999"/>
              </a:srgbClr>
            </a:outerShdw>
          </a:effectLst>
        </p:spPr>
        <p:txBody>
          <a:bodyPr anchor="ctr"/>
          <a:lstStyle/>
          <a:p>
            <a:pPr algn="ctr">
              <a:defRPr/>
            </a:pPr>
            <a:endParaRPr lang="en-US">
              <a:solidFill>
                <a:srgbClr val="000000"/>
              </a:solidFill>
              <a:latin typeface="Calibri" pitchFamily="-112" charset="0"/>
              <a:ea typeface="ＭＳ Ｐゴシック" pitchFamily="-112" charset="-128"/>
            </a:endParaRPr>
          </a:p>
        </p:txBody>
      </p:sp>
      <p:sp>
        <p:nvSpPr>
          <p:cNvPr id="7" name="Rectangle 6"/>
          <p:cNvSpPr>
            <a:spLocks noChangeArrowheads="1"/>
          </p:cNvSpPr>
          <p:nvPr/>
        </p:nvSpPr>
        <p:spPr bwMode="auto">
          <a:xfrm>
            <a:off x="3733800" y="4953000"/>
            <a:ext cx="4953000" cy="838200"/>
          </a:xfrm>
          <a:prstGeom prst="rect">
            <a:avLst/>
          </a:prstGeom>
          <a:gradFill rotWithShape="1">
            <a:gsLst>
              <a:gs pos="0">
                <a:srgbClr val="DAFDA7"/>
              </a:gs>
              <a:gs pos="35001">
                <a:srgbClr val="E4FDC2"/>
              </a:gs>
              <a:gs pos="100000">
                <a:srgbClr val="F5FFE6"/>
              </a:gs>
            </a:gsLst>
            <a:lin ang="16200000" scaled="1"/>
          </a:gradFill>
          <a:ln w="9525">
            <a:solidFill>
              <a:srgbClr val="98B954"/>
            </a:solidFill>
            <a:miter lim="800000"/>
            <a:headEnd/>
            <a:tailEnd/>
          </a:ln>
          <a:effectLst>
            <a:outerShdw blurRad="63500" dist="20000" dir="5400000" rotWithShape="0">
              <a:srgbClr val="000000">
                <a:alpha val="37999"/>
              </a:srgbClr>
            </a:outerShdw>
          </a:effectLst>
        </p:spPr>
        <p:txBody>
          <a:bodyPr anchor="ctr"/>
          <a:lstStyle/>
          <a:p>
            <a:pPr algn="ctr">
              <a:defRPr/>
            </a:pPr>
            <a:endParaRPr lang="en-US">
              <a:solidFill>
                <a:srgbClr val="000000"/>
              </a:solidFill>
              <a:latin typeface="Calibri" pitchFamily="-112" charset="0"/>
              <a:ea typeface="ＭＳ Ｐゴシック" pitchFamily="-112" charset="-128"/>
            </a:endParaRPr>
          </a:p>
        </p:txBody>
      </p:sp>
      <p:sp>
        <p:nvSpPr>
          <p:cNvPr id="8198" name="TextBox 8"/>
          <p:cNvSpPr txBox="1">
            <a:spLocks noChangeArrowheads="1"/>
          </p:cNvSpPr>
          <p:nvPr/>
        </p:nvSpPr>
        <p:spPr bwMode="auto">
          <a:xfrm>
            <a:off x="685800" y="2362200"/>
            <a:ext cx="4876800" cy="646113"/>
          </a:xfrm>
          <a:prstGeom prst="rect">
            <a:avLst/>
          </a:prstGeom>
          <a:noFill/>
          <a:ln w="9525">
            <a:noFill/>
            <a:miter lim="800000"/>
            <a:headEnd/>
            <a:tailEnd/>
          </a:ln>
        </p:spPr>
        <p:txBody>
          <a:bodyPr>
            <a:spAutoFit/>
          </a:bodyPr>
          <a:lstStyle/>
          <a:p>
            <a:r>
              <a:rPr lang="en-US" b="1" i="1" dirty="0"/>
              <a:t>    FORMATIVE EVALUATION ASKS:</a:t>
            </a:r>
          </a:p>
          <a:p>
            <a:r>
              <a:rPr lang="en-US" b="1" i="1" dirty="0"/>
              <a:t>         “How are we doing?”</a:t>
            </a:r>
          </a:p>
        </p:txBody>
      </p:sp>
      <p:sp>
        <p:nvSpPr>
          <p:cNvPr id="8199" name="TextBox 9"/>
          <p:cNvSpPr txBox="1">
            <a:spLocks noChangeArrowheads="1"/>
          </p:cNvSpPr>
          <p:nvPr/>
        </p:nvSpPr>
        <p:spPr bwMode="auto">
          <a:xfrm>
            <a:off x="3962400" y="5029200"/>
            <a:ext cx="5181600" cy="646113"/>
          </a:xfrm>
          <a:prstGeom prst="rect">
            <a:avLst/>
          </a:prstGeom>
          <a:noFill/>
          <a:ln w="9525">
            <a:noFill/>
            <a:miter lim="800000"/>
            <a:headEnd/>
            <a:tailEnd/>
          </a:ln>
        </p:spPr>
        <p:txBody>
          <a:bodyPr>
            <a:spAutoFit/>
          </a:bodyPr>
          <a:lstStyle/>
          <a:p>
            <a:r>
              <a:rPr lang="en-US" b="1" i="1" dirty="0"/>
              <a:t>CONFIRMATIVE EVALUATION ASKS:</a:t>
            </a:r>
          </a:p>
          <a:p>
            <a:r>
              <a:rPr lang="en-US" b="1" i="1" dirty="0"/>
              <a:t>       “How are we still doing?”</a:t>
            </a:r>
          </a:p>
        </p:txBody>
      </p:sp>
      <p:pic>
        <p:nvPicPr>
          <p:cNvPr id="8200" name="Picture 3"/>
          <p:cNvPicPr>
            <a:picLocks noChangeAspect="1" noChangeArrowheads="1"/>
          </p:cNvPicPr>
          <p:nvPr/>
        </p:nvPicPr>
        <p:blipFill>
          <a:blip r:embed="rId3"/>
          <a:srcRect/>
          <a:stretch>
            <a:fillRect/>
          </a:stretch>
        </p:blipFill>
        <p:spPr bwMode="auto">
          <a:xfrm>
            <a:off x="381000" y="3886200"/>
            <a:ext cx="1352550" cy="1560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smtClean="0"/>
              <a:t>Definition of Assessment</a:t>
            </a:r>
          </a:p>
        </p:txBody>
      </p:sp>
      <p:sp>
        <p:nvSpPr>
          <p:cNvPr id="9219" name="Content Placeholder 2"/>
          <p:cNvSpPr>
            <a:spLocks noGrp="1"/>
          </p:cNvSpPr>
          <p:nvPr>
            <p:ph idx="1"/>
          </p:nvPr>
        </p:nvSpPr>
        <p:spPr>
          <a:xfrm>
            <a:off x="457200" y="1676400"/>
            <a:ext cx="8229600" cy="2971800"/>
          </a:xfrm>
        </p:spPr>
        <p:txBody>
          <a:bodyPr/>
          <a:lstStyle/>
          <a:p>
            <a:pPr eaLnBrk="1" hangingPunct="1">
              <a:buFont typeface="Arial" charset="0"/>
              <a:buNone/>
            </a:pPr>
            <a:endParaRPr lang="en-US" i="1" smtClean="0"/>
          </a:p>
          <a:p>
            <a:pPr eaLnBrk="1" hangingPunct="1">
              <a:buFont typeface="Arial" charset="0"/>
              <a:buNone/>
            </a:pPr>
            <a:r>
              <a:rPr lang="en-US" i="1" smtClean="0"/>
              <a:t>	</a:t>
            </a:r>
            <a:r>
              <a:rPr lang="en-US" b="1" i="1" smtClean="0"/>
              <a:t>Assessment is a process of gathering and documenting information about the achievement, skills, abilities, and personality variables of an individual.</a:t>
            </a:r>
          </a:p>
          <a:p>
            <a:pPr eaLnBrk="1" hangingPunct="1"/>
            <a:endParaRPr lang="en-US" i="1"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704088"/>
            <a:ext cx="8229600" cy="2039112"/>
          </a:xfrm>
        </p:spPr>
        <p:txBody>
          <a:bodyPr rtlCol="0">
            <a:normAutofit fontScale="90000"/>
          </a:bodyPr>
          <a:lstStyle/>
          <a:p>
            <a:pPr eaLnBrk="1" fontAlgn="auto" hangingPunct="1">
              <a:spcAft>
                <a:spcPts val="0"/>
              </a:spcAft>
              <a:defRPr/>
            </a:pPr>
            <a:r>
              <a:rPr lang="en-US" dirty="0" smtClean="0"/>
              <a:t/>
            </a:r>
            <a:br>
              <a:rPr lang="en-US" dirty="0" smtClean="0"/>
            </a:br>
            <a:r>
              <a:rPr lang="en-US" b="1" i="1" dirty="0" smtClean="0"/>
              <a:t>There are five primary Purposes or uses of assessments</a:t>
            </a:r>
            <a:r>
              <a:rPr lang="en-US" dirty="0" smtClean="0"/>
              <a:t/>
            </a:r>
            <a:br>
              <a:rPr lang="en-US" dirty="0" smtClean="0"/>
            </a:br>
            <a:endParaRPr lang="en-US" dirty="0" smtClean="0"/>
          </a:p>
        </p:txBody>
      </p:sp>
      <p:sp>
        <p:nvSpPr>
          <p:cNvPr id="10243" name="Content Placeholder 2"/>
          <p:cNvSpPr>
            <a:spLocks noGrp="1"/>
          </p:cNvSpPr>
          <p:nvPr>
            <p:ph idx="1"/>
          </p:nvPr>
        </p:nvSpPr>
        <p:spPr>
          <a:xfrm>
            <a:off x="457200" y="2286000"/>
            <a:ext cx="8229600" cy="4191000"/>
          </a:xfrm>
        </p:spPr>
        <p:txBody>
          <a:bodyPr/>
          <a:lstStyle/>
          <a:p>
            <a:pPr eaLnBrk="1" hangingPunct="1"/>
            <a:r>
              <a:rPr lang="en-US" smtClean="0"/>
              <a:t>Diagnostic</a:t>
            </a:r>
          </a:p>
          <a:p>
            <a:pPr eaLnBrk="1" hangingPunct="1"/>
            <a:r>
              <a:rPr lang="en-US" smtClean="0"/>
              <a:t>Formative</a:t>
            </a:r>
          </a:p>
          <a:p>
            <a:pPr eaLnBrk="1" hangingPunct="1"/>
            <a:r>
              <a:rPr lang="en-US" smtClean="0"/>
              <a:t>Needs</a:t>
            </a:r>
          </a:p>
          <a:p>
            <a:pPr eaLnBrk="1" hangingPunct="1"/>
            <a:r>
              <a:rPr lang="en-US" smtClean="0"/>
              <a:t>Reaction</a:t>
            </a:r>
          </a:p>
          <a:p>
            <a:pPr eaLnBrk="1" hangingPunct="1"/>
            <a:r>
              <a:rPr lang="en-US" smtClean="0"/>
              <a:t>Summative</a:t>
            </a:r>
          </a:p>
        </p:txBody>
      </p:sp>
      <p:pic>
        <p:nvPicPr>
          <p:cNvPr id="10244" name="Picture 3"/>
          <p:cNvPicPr>
            <a:picLocks noChangeAspect="1"/>
          </p:cNvPicPr>
          <p:nvPr/>
        </p:nvPicPr>
        <p:blipFill>
          <a:blip r:embed="rId3"/>
          <a:srcRect/>
          <a:stretch>
            <a:fillRect/>
          </a:stretch>
        </p:blipFill>
        <p:spPr bwMode="auto">
          <a:xfrm>
            <a:off x="7162800" y="1905000"/>
            <a:ext cx="1576388" cy="2209800"/>
          </a:xfrm>
          <a:prstGeom prst="rect">
            <a:avLst/>
          </a:prstGeom>
          <a:noFill/>
          <a:ln w="9525">
            <a:noFill/>
            <a:miter lim="800000"/>
            <a:headEnd/>
            <a:tailEnd/>
          </a:ln>
        </p:spPr>
      </p:pic>
      <p:pic>
        <p:nvPicPr>
          <p:cNvPr id="10245" name="Picture 5" descr="C:\Documents and Settings\Tom Wurth\Local Settings\Temporary Internet Files\Content.IE5\RQ08AIXA\MPj04395330000[1].jpg"/>
          <p:cNvPicPr>
            <a:picLocks noChangeAspect="1" noChangeArrowheads="1"/>
          </p:cNvPicPr>
          <p:nvPr/>
        </p:nvPicPr>
        <p:blipFill>
          <a:blip r:embed="rId4" cstate="print"/>
          <a:srcRect/>
          <a:stretch>
            <a:fillRect/>
          </a:stretch>
        </p:blipFill>
        <p:spPr bwMode="auto">
          <a:xfrm>
            <a:off x="3886200" y="2819400"/>
            <a:ext cx="2743200" cy="2438400"/>
          </a:xfrm>
          <a:prstGeom prst="rect">
            <a:avLst/>
          </a:prstGeom>
          <a:noFill/>
          <a:ln w="9525">
            <a:noFill/>
            <a:miter lim="800000"/>
            <a:headEnd/>
            <a:tailEnd/>
          </a:ln>
        </p:spPr>
      </p:pic>
      <p:sp>
        <p:nvSpPr>
          <p:cNvPr id="6" name="TextBox 5"/>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457200"/>
            <a:ext cx="8229600" cy="914400"/>
          </a:xfrm>
        </p:spPr>
        <p:txBody>
          <a:bodyPr/>
          <a:lstStyle/>
          <a:p>
            <a:pPr eaLnBrk="1" hangingPunct="1"/>
            <a:r>
              <a:rPr lang="en-US" sz="3600" b="1" i="1" dirty="0" smtClean="0"/>
              <a:t>Purposes of Assessment</a:t>
            </a:r>
          </a:p>
        </p:txBody>
      </p:sp>
      <p:sp>
        <p:nvSpPr>
          <p:cNvPr id="11267" name="Content Placeholder 2"/>
          <p:cNvSpPr>
            <a:spLocks noGrp="1"/>
          </p:cNvSpPr>
          <p:nvPr>
            <p:ph idx="1"/>
          </p:nvPr>
        </p:nvSpPr>
        <p:spPr>
          <a:xfrm>
            <a:off x="304800" y="1524000"/>
            <a:ext cx="8839200" cy="4602163"/>
          </a:xfrm>
        </p:spPr>
        <p:txBody>
          <a:bodyPr/>
          <a:lstStyle/>
          <a:p>
            <a:pPr eaLnBrk="1" hangingPunct="1"/>
            <a:r>
              <a:rPr lang="en-US" sz="2800" b="1" i="1" smtClean="0"/>
              <a:t>to identify specific problem areas and/or needs </a:t>
            </a:r>
          </a:p>
          <a:p>
            <a:pPr eaLnBrk="1" hangingPunct="1"/>
            <a:r>
              <a:rPr lang="en-US" sz="2800" b="1" i="1" smtClean="0"/>
              <a:t> to evaluate the individual's performance in relation to others  </a:t>
            </a:r>
          </a:p>
          <a:p>
            <a:pPr eaLnBrk="1" hangingPunct="1"/>
            <a:r>
              <a:rPr lang="en-US" sz="2800" b="1" i="1" smtClean="0"/>
              <a:t> to evaluate the individual's performance in relation to a set of standards or goals </a:t>
            </a:r>
          </a:p>
          <a:p>
            <a:pPr eaLnBrk="1" hangingPunct="1"/>
            <a:r>
              <a:rPr lang="en-US" sz="2800" b="1" i="1" smtClean="0"/>
              <a:t>to provide teachers with feedback on effectiveness of instruction </a:t>
            </a:r>
          </a:p>
          <a:p>
            <a:pPr eaLnBrk="1" hangingPunct="1"/>
            <a:r>
              <a:rPr lang="en-US" sz="2800" b="1" i="1" smtClean="0"/>
              <a:t>to predict an individual's aptitudes or future capabilities</a:t>
            </a:r>
          </a:p>
          <a:p>
            <a:pPr eaLnBrk="1" hangingPunct="1"/>
            <a:endParaRPr lang="en-US" sz="2800" b="1" i="1" smtClean="0"/>
          </a:p>
        </p:txBody>
      </p:sp>
      <p:sp>
        <p:nvSpPr>
          <p:cNvPr id="4" name="TextBox 3"/>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533400" y="381000"/>
            <a:ext cx="8077200" cy="2209800"/>
          </a:xfrm>
        </p:spPr>
        <p:txBody>
          <a:bodyPr rtlCol="0">
            <a:normAutofit fontScale="90000"/>
          </a:bodyPr>
          <a:lstStyle/>
          <a:p>
            <a:pPr eaLnBrk="1" fontAlgn="auto" hangingPunct="1">
              <a:spcAft>
                <a:spcPts val="0"/>
              </a:spcAft>
              <a:defRPr/>
            </a:pPr>
            <a:r>
              <a:rPr lang="en-US" dirty="0" smtClean="0"/>
              <a:t/>
            </a:r>
            <a:br>
              <a:rPr lang="en-US" dirty="0" smtClean="0"/>
            </a:br>
            <a:r>
              <a:rPr lang="en-US" sz="3600" b="1" i="1" dirty="0" smtClean="0"/>
              <a:t>To assess knowledge effective evaluation methods include</a:t>
            </a:r>
            <a:r>
              <a:rPr lang="en-US" b="1" i="1" dirty="0" smtClean="0"/>
              <a:t>:</a:t>
            </a:r>
            <a:r>
              <a:rPr lang="en-US" dirty="0" smtClean="0"/>
              <a:t/>
            </a:r>
            <a:br>
              <a:rPr lang="en-US" dirty="0" smtClean="0"/>
            </a:br>
            <a:endParaRPr lang="en-US" dirty="0" smtClean="0"/>
          </a:p>
        </p:txBody>
      </p:sp>
      <p:sp>
        <p:nvSpPr>
          <p:cNvPr id="13315" name="Content Placeholder 2"/>
          <p:cNvSpPr>
            <a:spLocks noGrp="1"/>
          </p:cNvSpPr>
          <p:nvPr>
            <p:ph idx="1"/>
          </p:nvPr>
        </p:nvSpPr>
        <p:spPr>
          <a:xfrm>
            <a:off x="457200" y="2057400"/>
            <a:ext cx="8229600" cy="4495800"/>
          </a:xfrm>
        </p:spPr>
        <p:txBody>
          <a:bodyPr/>
          <a:lstStyle/>
          <a:p>
            <a:pPr eaLnBrk="1" hangingPunct="1">
              <a:buFont typeface="Arial" charset="0"/>
              <a:buNone/>
            </a:pPr>
            <a:r>
              <a:rPr lang="en-US" b="1" dirty="0" smtClean="0">
                <a:solidFill>
                  <a:srgbClr val="FF0000"/>
                </a:solidFill>
              </a:rPr>
              <a:t>Fill in the blanks tests</a:t>
            </a:r>
          </a:p>
          <a:p>
            <a:pPr eaLnBrk="1" hangingPunct="1">
              <a:buFont typeface="Arial" charset="0"/>
              <a:buNone/>
            </a:pPr>
            <a:r>
              <a:rPr lang="en-US" b="1" dirty="0" smtClean="0">
                <a:solidFill>
                  <a:srgbClr val="FF0000"/>
                </a:solidFill>
              </a:rPr>
              <a:t>Multiple choice tests</a:t>
            </a:r>
          </a:p>
          <a:p>
            <a:pPr eaLnBrk="1" hangingPunct="1">
              <a:buFont typeface="Arial" charset="0"/>
              <a:buNone/>
            </a:pPr>
            <a:r>
              <a:rPr lang="en-US" b="1" dirty="0" smtClean="0">
                <a:solidFill>
                  <a:srgbClr val="FF0000"/>
                </a:solidFill>
              </a:rPr>
              <a:t>True/false tests</a:t>
            </a:r>
          </a:p>
          <a:p>
            <a:pPr eaLnBrk="1" hangingPunct="1">
              <a:buFont typeface="Arial" charset="0"/>
              <a:buNone/>
            </a:pPr>
            <a:r>
              <a:rPr lang="en-US" b="1" dirty="0" smtClean="0">
                <a:solidFill>
                  <a:srgbClr val="FF0000"/>
                </a:solidFill>
              </a:rPr>
              <a:t>Matching tests</a:t>
            </a:r>
          </a:p>
          <a:p>
            <a:pPr eaLnBrk="1" hangingPunct="1">
              <a:buFont typeface="Arial" charset="0"/>
              <a:buNone/>
            </a:pPr>
            <a:r>
              <a:rPr lang="en-US" b="1" dirty="0" smtClean="0">
                <a:solidFill>
                  <a:srgbClr val="FF0000"/>
                </a:solidFill>
              </a:rPr>
              <a:t>Short essays</a:t>
            </a:r>
          </a:p>
          <a:p>
            <a:pPr eaLnBrk="1" hangingPunct="1">
              <a:buFont typeface="Arial" charset="0"/>
              <a:buNone/>
            </a:pPr>
            <a:r>
              <a:rPr lang="en-US" b="1" dirty="0" smtClean="0">
                <a:solidFill>
                  <a:srgbClr val="FF0000"/>
                </a:solidFill>
              </a:rPr>
              <a:t>Long essays</a:t>
            </a:r>
          </a:p>
          <a:p>
            <a:pPr eaLnBrk="1" hangingPunct="1">
              <a:buFont typeface="Arial" charset="0"/>
              <a:buNone/>
            </a:pPr>
            <a:r>
              <a:rPr lang="en-US" b="1" dirty="0" smtClean="0">
                <a:solidFill>
                  <a:srgbClr val="FF0000"/>
                </a:solidFill>
              </a:rPr>
              <a:t>and problem-solving questions</a:t>
            </a:r>
          </a:p>
          <a:p>
            <a:pPr eaLnBrk="1" hangingPunct="1">
              <a:buFont typeface="Arial" charset="0"/>
              <a:buNone/>
            </a:pPr>
            <a:r>
              <a:rPr lang="en-US" b="1" dirty="0" smtClean="0">
                <a:solidFill>
                  <a:srgbClr val="FF0000"/>
                </a:solidFill>
              </a:rPr>
              <a:t>Informal responses: one-minute papers, etc.   </a:t>
            </a:r>
          </a:p>
        </p:txBody>
      </p:sp>
      <p:pic>
        <p:nvPicPr>
          <p:cNvPr id="13316" name="Picture 3"/>
          <p:cNvPicPr>
            <a:picLocks noChangeAspect="1"/>
          </p:cNvPicPr>
          <p:nvPr/>
        </p:nvPicPr>
        <p:blipFill>
          <a:blip r:embed="rId3"/>
          <a:srcRect/>
          <a:stretch>
            <a:fillRect/>
          </a:stretch>
        </p:blipFill>
        <p:spPr bwMode="auto">
          <a:xfrm>
            <a:off x="6096000" y="2590800"/>
            <a:ext cx="1739900" cy="1663700"/>
          </a:xfrm>
          <a:prstGeom prst="rect">
            <a:avLst/>
          </a:prstGeom>
          <a:noFill/>
          <a:ln w="9525">
            <a:noFill/>
            <a:miter lim="800000"/>
            <a:headEnd/>
            <a:tailEnd/>
          </a:ln>
        </p:spPr>
      </p:pic>
      <p:sp>
        <p:nvSpPr>
          <p:cNvPr id="5" name="TextBox 4"/>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pPr algn="ctr"/>
            <a:r>
              <a:rPr lang="en-US" dirty="0" smtClean="0">
                <a:latin typeface="Algerian" pitchFamily="82" charset="0"/>
              </a:rPr>
              <a:t>Tyler’s Assessment Guide</a:t>
            </a:r>
            <a:endParaRPr lang="en-US" dirty="0">
              <a:latin typeface="Algerian" pitchFamily="82" charset="0"/>
            </a:endParaRPr>
          </a:p>
        </p:txBody>
      </p:sp>
      <p:sp>
        <p:nvSpPr>
          <p:cNvPr id="3" name="Content Placeholder 2"/>
          <p:cNvSpPr>
            <a:spLocks noGrp="1"/>
          </p:cNvSpPr>
          <p:nvPr>
            <p:ph idx="1"/>
          </p:nvPr>
        </p:nvSpPr>
        <p:spPr>
          <a:xfrm>
            <a:off x="838200" y="1371600"/>
            <a:ext cx="7543800" cy="5486400"/>
          </a:xfrm>
          <a:solidFill>
            <a:schemeClr val="bg2">
              <a:lumMod val="90000"/>
            </a:schemeClr>
          </a:solidFill>
          <a:ln w="76200">
            <a:solidFill>
              <a:srgbClr val="FF0066"/>
            </a:solidFill>
          </a:ln>
        </p:spPr>
        <p:txBody>
          <a:bodyPr>
            <a:noAutofit/>
          </a:bodyPr>
          <a:lstStyle/>
          <a:p>
            <a:pPr marL="514350" indent="-514350">
              <a:buFont typeface="+mj-lt"/>
              <a:buAutoNum type="arabicPeriod"/>
            </a:pPr>
            <a:endParaRPr lang="en-US" sz="1900" dirty="0" smtClean="0"/>
          </a:p>
          <a:p>
            <a:pPr marL="514350" indent="-514350">
              <a:buFont typeface="+mj-lt"/>
              <a:buAutoNum type="arabicPeriod"/>
            </a:pPr>
            <a:r>
              <a:rPr lang="en-US" sz="1900" dirty="0" smtClean="0"/>
              <a:t>IDENTIFY THE OBJECTIVES OF THE EDUCATIONAL SYSTEM</a:t>
            </a:r>
          </a:p>
          <a:p>
            <a:pPr marL="514350" indent="-514350">
              <a:buFont typeface="+mj-lt"/>
              <a:buAutoNum type="arabicPeriod"/>
            </a:pPr>
            <a:endParaRPr lang="en-US" sz="1900" dirty="0" smtClean="0"/>
          </a:p>
          <a:p>
            <a:pPr marL="514350" indent="-514350">
              <a:buFont typeface="+mj-lt"/>
              <a:buAutoNum type="arabicPeriod"/>
            </a:pPr>
            <a:r>
              <a:rPr lang="en-US" sz="1900" dirty="0" smtClean="0"/>
              <a:t>DEFINE EACH OBJECTIVE IN TERMS OF BEHAVIOR &amp; CONTENT</a:t>
            </a:r>
          </a:p>
          <a:p>
            <a:pPr marL="514350" indent="-514350">
              <a:buFont typeface="+mj-lt"/>
              <a:buAutoNum type="arabicPeriod"/>
            </a:pPr>
            <a:endParaRPr lang="en-US" sz="1900" dirty="0" smtClean="0"/>
          </a:p>
          <a:p>
            <a:pPr marL="514350" indent="-514350">
              <a:buFont typeface="+mj-lt"/>
              <a:buAutoNum type="arabicPeriod"/>
            </a:pPr>
            <a:r>
              <a:rPr lang="en-US" sz="1900" dirty="0" smtClean="0"/>
              <a:t>IDENTIFY SITUATIONS WHERE OBJECTIVES ARE UTILIZED IN INSTRUCTION</a:t>
            </a:r>
          </a:p>
          <a:p>
            <a:pPr marL="514350" indent="-514350">
              <a:buFont typeface="+mj-lt"/>
              <a:buAutoNum type="arabicPeriod"/>
            </a:pPr>
            <a:endParaRPr lang="en-US" sz="1900" dirty="0" smtClean="0"/>
          </a:p>
          <a:p>
            <a:pPr marL="514350" indent="-514350">
              <a:buFont typeface="+mj-lt"/>
              <a:buAutoNum type="arabicPeriod"/>
            </a:pPr>
            <a:r>
              <a:rPr lang="en-US" sz="1900" dirty="0" smtClean="0"/>
              <a:t>DEVISE WAYS TO PRESENT SITUATIONS </a:t>
            </a:r>
          </a:p>
          <a:p>
            <a:pPr marL="514350" indent="-514350">
              <a:buFont typeface="+mj-lt"/>
              <a:buAutoNum type="arabicPeriod"/>
            </a:pPr>
            <a:endParaRPr lang="en-US" sz="1900" dirty="0" smtClean="0"/>
          </a:p>
          <a:p>
            <a:pPr marL="514350" indent="-514350">
              <a:buFont typeface="+mj-lt"/>
              <a:buAutoNum type="arabicPeriod"/>
            </a:pPr>
            <a:r>
              <a:rPr lang="en-US" sz="1900" dirty="0" smtClean="0"/>
              <a:t>DEVISE WAYS TO OBTAIN A RECORD </a:t>
            </a:r>
          </a:p>
          <a:p>
            <a:pPr marL="514350" indent="-514350">
              <a:buFont typeface="+mj-lt"/>
              <a:buAutoNum type="arabicPeriod"/>
            </a:pPr>
            <a:endParaRPr lang="en-US" sz="1900" dirty="0" smtClean="0"/>
          </a:p>
          <a:p>
            <a:pPr marL="514350" indent="-514350">
              <a:buFont typeface="+mj-lt"/>
              <a:buAutoNum type="arabicPeriod"/>
            </a:pPr>
            <a:r>
              <a:rPr lang="en-US" sz="1900" dirty="0" smtClean="0"/>
              <a:t>DECIDE ON THE TERMS TO USE IN THE APPRAISAL</a:t>
            </a:r>
          </a:p>
          <a:p>
            <a:pPr marL="514350" indent="-514350">
              <a:buFont typeface="+mj-lt"/>
              <a:buAutoNum type="arabicPeriod"/>
            </a:pPr>
            <a:endParaRPr lang="en-US" sz="1900" dirty="0" smtClean="0"/>
          </a:p>
          <a:p>
            <a:pPr marL="514350" indent="-514350">
              <a:buFont typeface="+mj-lt"/>
              <a:buAutoNum type="arabicPeriod"/>
            </a:pPr>
            <a:r>
              <a:rPr lang="en-US" sz="1900" dirty="0" smtClean="0"/>
              <a:t>DEVISE MEANS TO GET A REPRESENTATIVE SAMPLE</a:t>
            </a:r>
            <a:endParaRPr lang="en-US" sz="1900" dirty="0"/>
          </a:p>
        </p:txBody>
      </p:sp>
    </p:spTree>
  </p:cSld>
  <p:clrMapOvr>
    <a:masterClrMapping/>
  </p:clrMapOvr>
  <p:transition>
    <p:cut thruBlk="1"/>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943600"/>
          </a:xfrm>
        </p:spPr>
        <p:txBody>
          <a:bodyPr>
            <a:normAutofit/>
          </a:bodyPr>
          <a:lstStyle/>
          <a:p>
            <a:pPr algn="ctr">
              <a:buNone/>
            </a:pPr>
            <a:endParaRPr lang="en-US" sz="3200" dirty="0" smtClean="0"/>
          </a:p>
          <a:p>
            <a:pPr>
              <a:buNone/>
            </a:pPr>
            <a:endParaRPr lang="en-US" sz="2000" dirty="0" smtClean="0"/>
          </a:p>
          <a:p>
            <a:pPr>
              <a:buNone/>
            </a:pPr>
            <a:r>
              <a:rPr lang="en-US" sz="2000" dirty="0" smtClean="0"/>
              <a:t>		1.    Determine if the purpose of your test is formative or</a:t>
            </a:r>
          </a:p>
          <a:p>
            <a:pPr>
              <a:buNone/>
            </a:pPr>
            <a:r>
              <a:rPr lang="en-US" sz="2000" dirty="0" smtClean="0"/>
              <a:t>		      summative.</a:t>
            </a:r>
          </a:p>
          <a:p>
            <a:pPr>
              <a:buNone/>
            </a:pPr>
            <a:endParaRPr lang="en-US" sz="2000" dirty="0" smtClean="0"/>
          </a:p>
          <a:p>
            <a:pPr>
              <a:buNone/>
            </a:pPr>
            <a:r>
              <a:rPr lang="en-US" sz="2000" dirty="0" smtClean="0"/>
              <a:t>		2.    Determine the domain(s) you are testing?</a:t>
            </a:r>
          </a:p>
          <a:p>
            <a:pPr>
              <a:buNone/>
            </a:pPr>
            <a:endParaRPr lang="en-US" sz="2000" dirty="0" smtClean="0"/>
          </a:p>
          <a:p>
            <a:pPr>
              <a:buNone/>
            </a:pPr>
            <a:r>
              <a:rPr lang="en-US" sz="2000" dirty="0" smtClean="0"/>
              <a:t>		3.    Determine the type of information you are trying to </a:t>
            </a:r>
          </a:p>
          <a:p>
            <a:pPr>
              <a:buNone/>
            </a:pPr>
            <a:r>
              <a:rPr lang="en-US" sz="2000" dirty="0" smtClean="0"/>
              <a:t>		       gather – quantity or quality?</a:t>
            </a:r>
          </a:p>
          <a:p>
            <a:pPr>
              <a:buNone/>
            </a:pPr>
            <a:endParaRPr lang="en-US" sz="2000" dirty="0" smtClean="0"/>
          </a:p>
          <a:p>
            <a:pPr>
              <a:buNone/>
            </a:pPr>
            <a:r>
              <a:rPr lang="en-US" sz="2000" dirty="0" smtClean="0"/>
              <a:t>		4.    Determine the degree of realism you will have in your </a:t>
            </a:r>
          </a:p>
          <a:p>
            <a:pPr>
              <a:buNone/>
            </a:pPr>
            <a:r>
              <a:rPr lang="en-US" sz="2000" dirty="0" smtClean="0"/>
              <a:t>		        testing.</a:t>
            </a:r>
          </a:p>
        </p:txBody>
      </p:sp>
      <p:sp>
        <p:nvSpPr>
          <p:cNvPr id="6" name="Rectangle 5"/>
          <p:cNvSpPr/>
          <p:nvPr/>
        </p:nvSpPr>
        <p:spPr>
          <a:xfrm>
            <a:off x="304800" y="0"/>
            <a:ext cx="8534400" cy="685800"/>
          </a:xfrm>
          <a:prstGeom prst="rect">
            <a:avLst/>
          </a:prstGeom>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3200" dirty="0" smtClean="0"/>
          </a:p>
          <a:p>
            <a:pPr algn="ctr"/>
            <a:r>
              <a:rPr lang="en-US" sz="3200" dirty="0" smtClean="0"/>
              <a:t>Considerations in</a:t>
            </a:r>
          </a:p>
          <a:p>
            <a:pPr algn="ctr"/>
            <a:endParaRPr lang="en-US" dirty="0"/>
          </a:p>
        </p:txBody>
      </p:sp>
      <p:sp>
        <p:nvSpPr>
          <p:cNvPr id="7" name="Rectangle 6"/>
          <p:cNvSpPr/>
          <p:nvPr/>
        </p:nvSpPr>
        <p:spPr>
          <a:xfrm>
            <a:off x="0" y="0"/>
            <a:ext cx="381000" cy="66294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763000" y="0"/>
            <a:ext cx="381000" cy="65532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62000" y="685800"/>
            <a:ext cx="7620000" cy="6096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r>
              <a:rPr lang="en-US" sz="2800" dirty="0" smtClean="0"/>
              <a:t>TEST DEVELOPMENT</a:t>
            </a:r>
          </a:p>
          <a:p>
            <a:pPr algn="ctr"/>
            <a:endParaRPr lang="en-US" dirty="0"/>
          </a:p>
        </p:txBody>
      </p:sp>
      <p:sp>
        <p:nvSpPr>
          <p:cNvPr id="10" name="Rectangle 9"/>
          <p:cNvSpPr/>
          <p:nvPr/>
        </p:nvSpPr>
        <p:spPr>
          <a:xfrm>
            <a:off x="381000" y="685800"/>
            <a:ext cx="381000" cy="57912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382000" y="685800"/>
            <a:ext cx="381000" cy="57912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16200000">
            <a:off x="4381500" y="2095500"/>
            <a:ext cx="381000" cy="9144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16200000">
            <a:off x="4419600" y="2133600"/>
            <a:ext cx="304800" cy="8382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943600"/>
          </a:xfrm>
        </p:spPr>
        <p:txBody>
          <a:bodyPr>
            <a:normAutofit/>
          </a:bodyPr>
          <a:lstStyle/>
          <a:p>
            <a:pPr>
              <a:buNone/>
            </a:pPr>
            <a:endParaRPr lang="en-US" sz="2100" dirty="0" smtClean="0"/>
          </a:p>
          <a:p>
            <a:pPr>
              <a:buNone/>
            </a:pPr>
            <a:endParaRPr lang="en-US" sz="2100" dirty="0" smtClean="0"/>
          </a:p>
          <a:p>
            <a:pPr>
              <a:buNone/>
            </a:pPr>
            <a:r>
              <a:rPr lang="en-US" sz="1900" dirty="0" smtClean="0"/>
              <a:t>		5.   Determine the number of items needed.</a:t>
            </a:r>
          </a:p>
          <a:p>
            <a:pPr>
              <a:buNone/>
            </a:pPr>
            <a:endParaRPr lang="en-US" sz="1900" dirty="0" smtClean="0"/>
          </a:p>
          <a:p>
            <a:pPr>
              <a:buNone/>
            </a:pPr>
            <a:r>
              <a:rPr lang="en-US" sz="1900" dirty="0" smtClean="0"/>
              <a:t>		6.   Determine the types of items you will </a:t>
            </a:r>
          </a:p>
          <a:p>
            <a:pPr>
              <a:buNone/>
            </a:pPr>
            <a:r>
              <a:rPr lang="en-US" sz="1900" dirty="0" smtClean="0"/>
              <a:t>		       employ.</a:t>
            </a:r>
          </a:p>
          <a:p>
            <a:pPr>
              <a:buNone/>
            </a:pPr>
            <a:endParaRPr lang="en-US" sz="1900" dirty="0" smtClean="0"/>
          </a:p>
          <a:p>
            <a:pPr>
              <a:buNone/>
            </a:pPr>
            <a:r>
              <a:rPr lang="en-US" sz="1900" dirty="0" smtClean="0"/>
              <a:t>		7.   Determine the kinds of inferences you will</a:t>
            </a:r>
          </a:p>
          <a:p>
            <a:pPr>
              <a:buNone/>
            </a:pPr>
            <a:r>
              <a:rPr lang="en-US" sz="1900" dirty="0" smtClean="0"/>
              <a:t>		       draw from the test scores.</a:t>
            </a:r>
          </a:p>
          <a:p>
            <a:pPr>
              <a:buNone/>
            </a:pPr>
            <a:endParaRPr lang="en-US" sz="1900" dirty="0" smtClean="0"/>
          </a:p>
          <a:p>
            <a:pPr>
              <a:buNone/>
            </a:pPr>
            <a:r>
              <a:rPr lang="en-US" sz="1900" dirty="0" smtClean="0"/>
              <a:t>		8.   Write the test items.</a:t>
            </a:r>
          </a:p>
          <a:p>
            <a:pPr>
              <a:buNone/>
            </a:pPr>
            <a:endParaRPr lang="en-US" sz="1900" dirty="0" smtClean="0"/>
          </a:p>
          <a:p>
            <a:pPr>
              <a:buNone/>
            </a:pPr>
            <a:r>
              <a:rPr lang="en-US" sz="1900" dirty="0" smtClean="0"/>
              <a:t>		9.    Try to pilot for poor item analysis.</a:t>
            </a:r>
          </a:p>
          <a:p>
            <a:pPr>
              <a:buNone/>
            </a:pPr>
            <a:endParaRPr lang="en-US" sz="1800" dirty="0" smtClean="0"/>
          </a:p>
          <a:p>
            <a:pPr>
              <a:buNone/>
            </a:pPr>
            <a:r>
              <a:rPr lang="en-US" sz="1800" dirty="0" smtClean="0"/>
              <a:t>		10.   Revise items as needed.</a:t>
            </a:r>
          </a:p>
          <a:p>
            <a:pPr>
              <a:buNone/>
            </a:pPr>
            <a:endParaRPr lang="en-US" dirty="0" smtClean="0"/>
          </a:p>
        </p:txBody>
      </p:sp>
      <p:sp>
        <p:nvSpPr>
          <p:cNvPr id="5" name="Rectangle 4"/>
          <p:cNvSpPr/>
          <p:nvPr/>
        </p:nvSpPr>
        <p:spPr>
          <a:xfrm>
            <a:off x="381000" y="0"/>
            <a:ext cx="8382000" cy="762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Considerations in </a:t>
            </a:r>
            <a:endParaRPr lang="en-US" sz="3200" dirty="0"/>
          </a:p>
        </p:txBody>
      </p:sp>
      <p:sp>
        <p:nvSpPr>
          <p:cNvPr id="6" name="Rectangle 5"/>
          <p:cNvSpPr/>
          <p:nvPr/>
        </p:nvSpPr>
        <p:spPr>
          <a:xfrm>
            <a:off x="0" y="0"/>
            <a:ext cx="381000" cy="6477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85800" y="762000"/>
            <a:ext cx="7696200" cy="6096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TEST DEVELOPMENT</a:t>
            </a:r>
            <a:endParaRPr lang="en-US" sz="2800" dirty="0"/>
          </a:p>
        </p:txBody>
      </p:sp>
      <p:sp>
        <p:nvSpPr>
          <p:cNvPr id="9" name="Rectangle 8"/>
          <p:cNvSpPr/>
          <p:nvPr/>
        </p:nvSpPr>
        <p:spPr>
          <a:xfrm>
            <a:off x="381000" y="762000"/>
            <a:ext cx="381000" cy="54864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763000" y="0"/>
            <a:ext cx="381000" cy="6477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8382000" y="762000"/>
            <a:ext cx="381000" cy="54864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16200000">
            <a:off x="4381500" y="2095500"/>
            <a:ext cx="381000" cy="9144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16200000">
            <a:off x="4457700" y="2171700"/>
            <a:ext cx="228600" cy="8382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914400" y="228600"/>
            <a:ext cx="7620000" cy="1676400"/>
          </a:xfrm>
        </p:spPr>
        <p:txBody>
          <a:bodyPr>
            <a:normAutofit/>
          </a:bodyPr>
          <a:lstStyle/>
          <a:p>
            <a:pPr algn="ctr" eaLnBrk="1" hangingPunct="1">
              <a:defRPr/>
            </a:pPr>
            <a:r>
              <a:rPr lang="en-US" sz="3500" b="1" i="1" dirty="0" smtClean="0">
                <a:solidFill>
                  <a:schemeClr val="accent1">
                    <a:lumMod val="50000"/>
                  </a:schemeClr>
                </a:solidFill>
                <a:effectLst>
                  <a:outerShdw blurRad="38100" dist="38100" dir="2700000" algn="tl">
                    <a:srgbClr val="C0C0C0"/>
                  </a:outerShdw>
                </a:effectLst>
              </a:rPr>
              <a:t>The Curriculum Experiments of </a:t>
            </a:r>
            <a:br>
              <a:rPr lang="en-US" sz="3500" b="1" i="1" dirty="0" smtClean="0">
                <a:solidFill>
                  <a:schemeClr val="accent1">
                    <a:lumMod val="50000"/>
                  </a:schemeClr>
                </a:solidFill>
                <a:effectLst>
                  <a:outerShdw blurRad="38100" dist="38100" dir="2700000" algn="tl">
                    <a:srgbClr val="C0C0C0"/>
                  </a:outerShdw>
                </a:effectLst>
              </a:rPr>
            </a:br>
            <a:r>
              <a:rPr lang="en-US" sz="3500" b="1" i="1" dirty="0" smtClean="0">
                <a:solidFill>
                  <a:schemeClr val="accent1">
                    <a:lumMod val="50000"/>
                  </a:schemeClr>
                </a:solidFill>
                <a:effectLst>
                  <a:outerShdw blurRad="38100" dist="38100" dir="2700000" algn="tl">
                    <a:srgbClr val="C0C0C0"/>
                  </a:outerShdw>
                </a:effectLst>
              </a:rPr>
              <a:t>the 1930s</a:t>
            </a:r>
          </a:p>
        </p:txBody>
      </p:sp>
      <p:sp>
        <p:nvSpPr>
          <p:cNvPr id="22531" name="Text Placeholder 2"/>
          <p:cNvSpPr>
            <a:spLocks noGrp="1"/>
          </p:cNvSpPr>
          <p:nvPr>
            <p:ph type="body" sz="half" idx="1"/>
          </p:nvPr>
        </p:nvSpPr>
        <p:spPr>
          <a:xfrm>
            <a:off x="838200" y="3048000"/>
            <a:ext cx="8305800" cy="3810000"/>
          </a:xfrm>
        </p:spPr>
        <p:txBody>
          <a:bodyPr/>
          <a:lstStyle/>
          <a:p>
            <a:pPr eaLnBrk="1" hangingPunct="1">
              <a:buFont typeface="Wingdings 2" pitchFamily="-111" charset="2"/>
              <a:buNone/>
            </a:pPr>
            <a:r>
              <a:rPr lang="en-US" b="1" i="1" dirty="0" smtClean="0"/>
              <a:t>	This was a time of a great depression. Jobs were scarce. </a:t>
            </a:r>
          </a:p>
          <a:p>
            <a:pPr eaLnBrk="1" hangingPunct="1">
              <a:buFont typeface="Wingdings 2" pitchFamily="-111" charset="2"/>
              <a:buNone/>
            </a:pPr>
            <a:r>
              <a:rPr lang="en-US" b="1" i="1" dirty="0" smtClean="0"/>
              <a:t>	The Progressive Education Association developed the 8 yr. study to challenge 30 schools to demonstrate a curriculum that met the needs of the students. </a:t>
            </a:r>
          </a:p>
        </p:txBody>
      </p:sp>
      <p:pic>
        <p:nvPicPr>
          <p:cNvPr id="22532" name="Picture 6" descr="C:\Documents and Settings\Tom Wurth\Local Settings\Temporary Internet Files\Content.IE5\RQ08AIXA\MPj04277400000[1].jpg"/>
          <p:cNvPicPr>
            <a:picLocks noChangeAspect="1" noChangeArrowheads="1"/>
          </p:cNvPicPr>
          <p:nvPr/>
        </p:nvPicPr>
        <p:blipFill>
          <a:blip r:embed="rId3"/>
          <a:srcRect/>
          <a:stretch>
            <a:fillRect/>
          </a:stretch>
        </p:blipFill>
        <p:spPr bwMode="auto">
          <a:xfrm>
            <a:off x="7086600" y="1295400"/>
            <a:ext cx="1754188" cy="1682750"/>
          </a:xfrm>
          <a:prstGeom prst="rect">
            <a:avLst/>
          </a:prstGeom>
          <a:noFill/>
          <a:ln w="9525">
            <a:noFill/>
            <a:miter lim="800000"/>
            <a:headEnd/>
            <a:tailEnd/>
          </a:ln>
        </p:spPr>
      </p:pic>
      <p:sp>
        <p:nvSpPr>
          <p:cNvPr id="5" name="TextBox 4"/>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6019800"/>
          </a:xfrm>
        </p:spPr>
        <p:txBody>
          <a:bodyPr>
            <a:normAutofit/>
          </a:bodyPr>
          <a:lstStyle/>
          <a:p>
            <a:pPr>
              <a:buNone/>
            </a:pPr>
            <a:endParaRPr lang="en-US" dirty="0" smtClean="0"/>
          </a:p>
          <a:p>
            <a:pPr>
              <a:buNone/>
            </a:pPr>
            <a:endParaRPr lang="en-US" sz="1800" dirty="0" smtClean="0"/>
          </a:p>
          <a:p>
            <a:pPr>
              <a:buNone/>
            </a:pPr>
            <a:r>
              <a:rPr lang="en-US" sz="1800" dirty="0" smtClean="0"/>
              <a:t>		   1.   The assessment of student learning begins with educational</a:t>
            </a:r>
          </a:p>
          <a:p>
            <a:pPr>
              <a:buNone/>
            </a:pPr>
            <a:r>
              <a:rPr lang="en-US" sz="1800" dirty="0" smtClean="0"/>
              <a:t>		         values.</a:t>
            </a:r>
          </a:p>
          <a:p>
            <a:pPr>
              <a:buNone/>
            </a:pPr>
            <a:endParaRPr lang="en-US" sz="1800" dirty="0" smtClean="0"/>
          </a:p>
          <a:p>
            <a:pPr>
              <a:buNone/>
            </a:pPr>
            <a:r>
              <a:rPr lang="en-US" sz="1800" dirty="0" smtClean="0"/>
              <a:t>		   2.   Assessment is most effective when it reflects an </a:t>
            </a:r>
          </a:p>
          <a:p>
            <a:pPr>
              <a:buNone/>
            </a:pPr>
            <a:r>
              <a:rPr lang="en-US" sz="1800" dirty="0" smtClean="0"/>
              <a:t>		         understanding of learning as multidimensional, </a:t>
            </a:r>
          </a:p>
          <a:p>
            <a:pPr>
              <a:buNone/>
            </a:pPr>
            <a:r>
              <a:rPr lang="en-US" sz="1800" dirty="0" smtClean="0"/>
              <a:t>		         integrated, and revealed in performance over time.</a:t>
            </a:r>
          </a:p>
          <a:p>
            <a:pPr>
              <a:buNone/>
            </a:pPr>
            <a:endParaRPr lang="en-US" sz="1800" dirty="0" smtClean="0"/>
          </a:p>
          <a:p>
            <a:pPr>
              <a:buNone/>
            </a:pPr>
            <a:r>
              <a:rPr lang="en-US" sz="1800" dirty="0" smtClean="0"/>
              <a:t>		   3.   Assessment works best when the programs it seeks to </a:t>
            </a:r>
          </a:p>
          <a:p>
            <a:pPr>
              <a:buNone/>
            </a:pPr>
            <a:r>
              <a:rPr lang="en-US" sz="1800" dirty="0" smtClean="0"/>
              <a:t>		         improve have clear, explicitly stated purposes.</a:t>
            </a:r>
          </a:p>
          <a:p>
            <a:pPr>
              <a:buNone/>
            </a:pPr>
            <a:endParaRPr lang="en-US" sz="1800" dirty="0" smtClean="0"/>
          </a:p>
          <a:p>
            <a:pPr>
              <a:buNone/>
            </a:pPr>
            <a:r>
              <a:rPr lang="en-US" sz="1800" dirty="0" smtClean="0"/>
              <a:t>		   4.   Assessment requires attention to outcomes but also and </a:t>
            </a:r>
          </a:p>
          <a:p>
            <a:pPr>
              <a:buNone/>
            </a:pPr>
            <a:r>
              <a:rPr lang="en-US" sz="1800" dirty="0" smtClean="0"/>
              <a:t>		         equally to the experiences that lead to those outcomes.</a:t>
            </a:r>
          </a:p>
          <a:p>
            <a:pPr>
              <a:buNone/>
            </a:pPr>
            <a:endParaRPr lang="en-US" sz="1800" dirty="0" smtClean="0"/>
          </a:p>
          <a:p>
            <a:pPr>
              <a:buNone/>
            </a:pPr>
            <a:r>
              <a:rPr lang="en-US" sz="1800" dirty="0" smtClean="0"/>
              <a:t>		   5.   Assessment works best when it is ongoing, not episodic.   </a:t>
            </a:r>
            <a:endParaRPr lang="en-US" sz="1800" dirty="0"/>
          </a:p>
        </p:txBody>
      </p:sp>
      <p:sp>
        <p:nvSpPr>
          <p:cNvPr id="4" name="Rectangle 3"/>
          <p:cNvSpPr/>
          <p:nvPr/>
        </p:nvSpPr>
        <p:spPr>
          <a:xfrm>
            <a:off x="457200" y="0"/>
            <a:ext cx="8229600" cy="6858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accent1">
                    <a:lumMod val="50000"/>
                  </a:schemeClr>
                </a:solidFill>
                <a:latin typeface="Comic Sans MS" pitchFamily="66" charset="0"/>
              </a:rPr>
              <a:t>principles of good practice for </a:t>
            </a:r>
            <a:endParaRPr lang="en-US" sz="2800" b="1" dirty="0">
              <a:solidFill>
                <a:schemeClr val="accent1">
                  <a:lumMod val="50000"/>
                </a:schemeClr>
              </a:solidFill>
              <a:latin typeface="Comic Sans MS" pitchFamily="66" charset="0"/>
            </a:endParaRPr>
          </a:p>
        </p:txBody>
      </p:sp>
      <p:sp>
        <p:nvSpPr>
          <p:cNvPr id="5" name="Rectangle 4"/>
          <p:cNvSpPr/>
          <p:nvPr/>
        </p:nvSpPr>
        <p:spPr>
          <a:xfrm>
            <a:off x="0" y="0"/>
            <a:ext cx="457200" cy="65532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686800" y="0"/>
            <a:ext cx="457200" cy="64770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914400" y="685800"/>
            <a:ext cx="7315200" cy="6096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FFFF00"/>
                </a:solidFill>
                <a:latin typeface="Comic Sans MS" pitchFamily="66" charset="0"/>
              </a:rPr>
              <a:t>ASSESSING STUDENT LEARNING</a:t>
            </a:r>
            <a:endParaRPr lang="en-US" sz="2800" b="1" dirty="0">
              <a:solidFill>
                <a:srgbClr val="FFFF00"/>
              </a:solidFill>
              <a:latin typeface="Comic Sans MS" pitchFamily="66" charset="0"/>
            </a:endParaRPr>
          </a:p>
        </p:txBody>
      </p:sp>
      <p:sp>
        <p:nvSpPr>
          <p:cNvPr id="8" name="Rectangle 7"/>
          <p:cNvSpPr/>
          <p:nvPr/>
        </p:nvSpPr>
        <p:spPr>
          <a:xfrm>
            <a:off x="457200" y="685800"/>
            <a:ext cx="457200" cy="59436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229600" y="685800"/>
            <a:ext cx="457200" cy="59436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rot="16200000">
            <a:off x="4381500" y="2095500"/>
            <a:ext cx="381000" cy="91440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rot="16200000">
            <a:off x="4457700" y="2400300"/>
            <a:ext cx="228600" cy="82296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ut/>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6019800"/>
          </a:xfrm>
        </p:spPr>
        <p:txBody>
          <a:bodyPr/>
          <a:lstStyle/>
          <a:p>
            <a:pPr>
              <a:buNone/>
            </a:pPr>
            <a:endParaRPr lang="en-US" dirty="0" smtClean="0"/>
          </a:p>
          <a:p>
            <a:pPr>
              <a:buNone/>
            </a:pPr>
            <a:endParaRPr lang="en-US" dirty="0" smtClean="0"/>
          </a:p>
          <a:p>
            <a:pPr>
              <a:buNone/>
            </a:pPr>
            <a:r>
              <a:rPr lang="en-US" sz="1800" dirty="0" smtClean="0"/>
              <a:t>		   6.   Assessment fosters wider improvement when </a:t>
            </a:r>
          </a:p>
          <a:p>
            <a:pPr>
              <a:buNone/>
            </a:pPr>
            <a:r>
              <a:rPr lang="en-US" sz="1800" dirty="0" smtClean="0"/>
              <a:t>		         representative from across the educational community are</a:t>
            </a:r>
          </a:p>
          <a:p>
            <a:pPr>
              <a:buNone/>
            </a:pPr>
            <a:r>
              <a:rPr lang="en-US" sz="1800" dirty="0" smtClean="0"/>
              <a:t>		         involved.</a:t>
            </a:r>
          </a:p>
          <a:p>
            <a:pPr>
              <a:buNone/>
            </a:pPr>
            <a:endParaRPr lang="en-US" sz="1400" dirty="0" smtClean="0"/>
          </a:p>
          <a:p>
            <a:pPr>
              <a:buNone/>
            </a:pPr>
            <a:r>
              <a:rPr lang="en-US" sz="1800" dirty="0" smtClean="0"/>
              <a:t>		   7.   Assessment makes a difference when it begins with issues</a:t>
            </a:r>
          </a:p>
          <a:p>
            <a:pPr>
              <a:buNone/>
            </a:pPr>
            <a:r>
              <a:rPr lang="en-US" sz="1800" dirty="0" smtClean="0"/>
              <a:t>		         of use and illuminates questions that people really care </a:t>
            </a:r>
          </a:p>
          <a:p>
            <a:pPr>
              <a:buNone/>
            </a:pPr>
            <a:r>
              <a:rPr lang="en-US" sz="1800" dirty="0" smtClean="0"/>
              <a:t>		         about.</a:t>
            </a:r>
          </a:p>
          <a:p>
            <a:pPr>
              <a:buNone/>
            </a:pPr>
            <a:endParaRPr lang="en-US" sz="1400" dirty="0" smtClean="0"/>
          </a:p>
          <a:p>
            <a:pPr>
              <a:buNone/>
            </a:pPr>
            <a:r>
              <a:rPr lang="en-US" sz="1800" dirty="0" smtClean="0"/>
              <a:t>		   8.   Assessment is most likely to lead to improvement when it</a:t>
            </a:r>
          </a:p>
          <a:p>
            <a:pPr>
              <a:buNone/>
            </a:pPr>
            <a:r>
              <a:rPr lang="en-US" sz="1800" dirty="0" smtClean="0"/>
              <a:t>		         is part of a larger set of conditions that promote change.</a:t>
            </a:r>
          </a:p>
          <a:p>
            <a:pPr>
              <a:buNone/>
            </a:pPr>
            <a:endParaRPr lang="en-US" sz="1400" dirty="0" smtClean="0"/>
          </a:p>
          <a:p>
            <a:pPr>
              <a:buNone/>
            </a:pPr>
            <a:r>
              <a:rPr lang="en-US" sz="1800" dirty="0" smtClean="0"/>
              <a:t>		   9.   Through assessment, educators meet responsibilities to </a:t>
            </a:r>
          </a:p>
          <a:p>
            <a:pPr>
              <a:buNone/>
            </a:pPr>
            <a:r>
              <a:rPr lang="en-US" sz="1800" dirty="0" smtClean="0"/>
              <a:t>		          students and to the public.</a:t>
            </a:r>
          </a:p>
        </p:txBody>
      </p:sp>
      <p:sp>
        <p:nvSpPr>
          <p:cNvPr id="5" name="Rectangle 4"/>
          <p:cNvSpPr/>
          <p:nvPr/>
        </p:nvSpPr>
        <p:spPr>
          <a:xfrm>
            <a:off x="457200" y="0"/>
            <a:ext cx="8229600" cy="6858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accent1">
                    <a:lumMod val="50000"/>
                  </a:schemeClr>
                </a:solidFill>
                <a:latin typeface="Comic Sans MS" pitchFamily="66" charset="0"/>
              </a:rPr>
              <a:t>principles of good practice for </a:t>
            </a:r>
            <a:endParaRPr lang="en-US" sz="2800" b="1" dirty="0">
              <a:solidFill>
                <a:schemeClr val="accent1">
                  <a:lumMod val="50000"/>
                </a:schemeClr>
              </a:solidFill>
              <a:latin typeface="Comic Sans MS" pitchFamily="66" charset="0"/>
            </a:endParaRPr>
          </a:p>
        </p:txBody>
      </p:sp>
      <p:sp>
        <p:nvSpPr>
          <p:cNvPr id="6" name="Rectangle 5"/>
          <p:cNvSpPr/>
          <p:nvPr/>
        </p:nvSpPr>
        <p:spPr>
          <a:xfrm>
            <a:off x="0" y="0"/>
            <a:ext cx="457200" cy="64008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8686800" y="0"/>
            <a:ext cx="457200" cy="64770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229600" y="685800"/>
            <a:ext cx="457200" cy="59436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57200" y="685800"/>
            <a:ext cx="457200" cy="59436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14400" y="685800"/>
            <a:ext cx="7315200" cy="6096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FFFF00"/>
                </a:solidFill>
                <a:latin typeface="Comic Sans MS" pitchFamily="66" charset="0"/>
              </a:rPr>
              <a:t>ASSESSING STUDENT LEARNING</a:t>
            </a:r>
            <a:endParaRPr lang="en-US" sz="2800" b="1" dirty="0">
              <a:solidFill>
                <a:srgbClr val="FFFF00"/>
              </a:solidFill>
              <a:latin typeface="Comic Sans MS" pitchFamily="66" charset="0"/>
            </a:endParaRPr>
          </a:p>
        </p:txBody>
      </p:sp>
      <p:sp>
        <p:nvSpPr>
          <p:cNvPr id="11" name="Rectangle 10"/>
          <p:cNvSpPr/>
          <p:nvPr/>
        </p:nvSpPr>
        <p:spPr>
          <a:xfrm rot="16200000">
            <a:off x="4343400" y="2057400"/>
            <a:ext cx="457200" cy="91440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16200000">
            <a:off x="4457700" y="2400300"/>
            <a:ext cx="228600" cy="82296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ut thruBlk="1"/>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6019800"/>
          </a:xfrm>
        </p:spPr>
        <p:txBody>
          <a:bodyPr/>
          <a:lstStyle/>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sz="1600" dirty="0" smtClean="0"/>
              <a:t>                 </a:t>
            </a:r>
            <a:r>
              <a:rPr lang="en-US" sz="1800" dirty="0" smtClean="0"/>
              <a:t>	</a:t>
            </a:r>
            <a:r>
              <a:rPr lang="en-US" sz="1800" dirty="0" smtClean="0">
                <a:solidFill>
                  <a:schemeClr val="accent1">
                    <a:lumMod val="50000"/>
                  </a:schemeClr>
                </a:solidFill>
              </a:rPr>
              <a:t>I.   Techniques for assessing academic skills and intellectual </a:t>
            </a:r>
          </a:p>
          <a:p>
            <a:pPr>
              <a:buNone/>
            </a:pPr>
            <a:r>
              <a:rPr lang="en-US" sz="1800" dirty="0" smtClean="0">
                <a:solidFill>
                  <a:schemeClr val="accent1">
                    <a:lumMod val="50000"/>
                  </a:schemeClr>
                </a:solidFill>
              </a:rPr>
              <a:t>		      development.</a:t>
            </a:r>
          </a:p>
          <a:p>
            <a:pPr>
              <a:buNone/>
            </a:pPr>
            <a:endParaRPr lang="en-US" sz="1800" dirty="0" smtClean="0">
              <a:solidFill>
                <a:schemeClr val="accent1">
                  <a:lumMod val="50000"/>
                </a:schemeClr>
              </a:solidFill>
            </a:endParaRPr>
          </a:p>
          <a:p>
            <a:pPr>
              <a:buNone/>
            </a:pPr>
            <a:r>
              <a:rPr lang="en-US" sz="1800" dirty="0" smtClean="0">
                <a:solidFill>
                  <a:schemeClr val="accent1">
                    <a:lumMod val="50000"/>
                  </a:schemeClr>
                </a:solidFill>
              </a:rPr>
              <a:t>		II.   Techniques for assessing students’ self-awareness as </a:t>
            </a:r>
          </a:p>
          <a:p>
            <a:pPr>
              <a:buNone/>
            </a:pPr>
            <a:r>
              <a:rPr lang="en-US" sz="1800" dirty="0" smtClean="0">
                <a:solidFill>
                  <a:schemeClr val="accent1">
                    <a:lumMod val="50000"/>
                  </a:schemeClr>
                </a:solidFill>
              </a:rPr>
              <a:t>		       learners and self-assessments of learning skills.</a:t>
            </a:r>
          </a:p>
          <a:p>
            <a:pPr>
              <a:buNone/>
            </a:pPr>
            <a:endParaRPr lang="en-US" sz="1800" dirty="0" smtClean="0">
              <a:solidFill>
                <a:schemeClr val="accent1">
                  <a:lumMod val="50000"/>
                </a:schemeClr>
              </a:solidFill>
            </a:endParaRPr>
          </a:p>
          <a:p>
            <a:pPr>
              <a:buNone/>
            </a:pPr>
            <a:r>
              <a:rPr lang="en-US" sz="1800" dirty="0" smtClean="0">
                <a:solidFill>
                  <a:schemeClr val="accent1">
                    <a:lumMod val="50000"/>
                  </a:schemeClr>
                </a:solidFill>
              </a:rPr>
              <a:t>		III.  Techniques for assessing student reactions to teachers and </a:t>
            </a:r>
          </a:p>
          <a:p>
            <a:pPr>
              <a:buNone/>
            </a:pPr>
            <a:r>
              <a:rPr lang="en-US" sz="1800" dirty="0" smtClean="0">
                <a:solidFill>
                  <a:schemeClr val="accent1">
                    <a:lumMod val="50000"/>
                  </a:schemeClr>
                </a:solidFill>
              </a:rPr>
              <a:t>		        teaching methods, course material, activities, and </a:t>
            </a:r>
          </a:p>
          <a:p>
            <a:pPr>
              <a:buNone/>
            </a:pPr>
            <a:r>
              <a:rPr lang="en-US" sz="1800" dirty="0" smtClean="0">
                <a:solidFill>
                  <a:schemeClr val="accent1">
                    <a:lumMod val="50000"/>
                  </a:schemeClr>
                </a:solidFill>
              </a:rPr>
              <a:t>		        assignments.</a:t>
            </a:r>
          </a:p>
        </p:txBody>
      </p:sp>
      <p:sp>
        <p:nvSpPr>
          <p:cNvPr id="4" name="Rectangle 3"/>
          <p:cNvSpPr/>
          <p:nvPr/>
        </p:nvSpPr>
        <p:spPr>
          <a:xfrm>
            <a:off x="228600" y="0"/>
            <a:ext cx="8610600" cy="6858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chemeClr val="accent1">
                    <a:lumMod val="50000"/>
                  </a:schemeClr>
                </a:solidFill>
                <a:latin typeface="Comic Sans MS" pitchFamily="66" charset="0"/>
              </a:rPr>
              <a:t>CLASSROOM</a:t>
            </a:r>
            <a:endParaRPr lang="en-US" sz="3600" b="1" dirty="0">
              <a:solidFill>
                <a:schemeClr val="accent1">
                  <a:lumMod val="50000"/>
                </a:schemeClr>
              </a:solidFill>
              <a:latin typeface="Comic Sans MS" pitchFamily="66" charset="0"/>
            </a:endParaRPr>
          </a:p>
        </p:txBody>
      </p:sp>
      <p:sp>
        <p:nvSpPr>
          <p:cNvPr id="5" name="Rectangle 4"/>
          <p:cNvSpPr/>
          <p:nvPr/>
        </p:nvSpPr>
        <p:spPr>
          <a:xfrm>
            <a:off x="457200" y="1219200"/>
            <a:ext cx="8229600" cy="6096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accent1">
                    <a:lumMod val="50000"/>
                  </a:schemeClr>
                </a:solidFill>
                <a:latin typeface="Comic Sans MS" pitchFamily="66" charset="0"/>
              </a:rPr>
              <a:t>Techniques</a:t>
            </a:r>
            <a:endParaRPr lang="en-US" sz="2800" b="1" dirty="0">
              <a:solidFill>
                <a:schemeClr val="accent1">
                  <a:lumMod val="50000"/>
                </a:schemeClr>
              </a:solidFill>
              <a:latin typeface="Comic Sans MS" pitchFamily="66" charset="0"/>
            </a:endParaRPr>
          </a:p>
        </p:txBody>
      </p:sp>
      <p:sp>
        <p:nvSpPr>
          <p:cNvPr id="6" name="Rectangle 5"/>
          <p:cNvSpPr/>
          <p:nvPr/>
        </p:nvSpPr>
        <p:spPr>
          <a:xfrm>
            <a:off x="457200" y="685800"/>
            <a:ext cx="8229600" cy="533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accent1">
                    <a:lumMod val="50000"/>
                  </a:schemeClr>
                </a:solidFill>
                <a:latin typeface="Comic Sans MS" pitchFamily="66" charset="0"/>
              </a:rPr>
              <a:t>ASSESSMENT</a:t>
            </a:r>
            <a:endParaRPr lang="en-US" sz="3200" b="1" dirty="0">
              <a:solidFill>
                <a:schemeClr val="accent1">
                  <a:lumMod val="50000"/>
                </a:schemeClr>
              </a:solidFill>
              <a:latin typeface="Comic Sans MS" pitchFamily="66" charset="0"/>
            </a:endParaRPr>
          </a:p>
        </p:txBody>
      </p:sp>
      <p:sp>
        <p:nvSpPr>
          <p:cNvPr id="7" name="Rectangle 6"/>
          <p:cNvSpPr/>
          <p:nvPr/>
        </p:nvSpPr>
        <p:spPr>
          <a:xfrm>
            <a:off x="0" y="0"/>
            <a:ext cx="304800" cy="68580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839200" y="0"/>
            <a:ext cx="304800" cy="66294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04800" y="685800"/>
            <a:ext cx="304800" cy="5867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534400" y="685800"/>
            <a:ext cx="381000" cy="5867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9600" y="1295400"/>
            <a:ext cx="304800" cy="48006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8229600" y="1295400"/>
            <a:ext cx="304800" cy="48006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0" y="6553200"/>
            <a:ext cx="9144000" cy="3048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5400000">
            <a:off x="4495800" y="2133600"/>
            <a:ext cx="228600" cy="86106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09600" y="6096000"/>
            <a:ext cx="7924800" cy="2286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gradFill flip="none" rotWithShape="1">
            <a:gsLst>
              <a:gs pos="0">
                <a:srgbClr val="03D4A8"/>
              </a:gs>
              <a:gs pos="25000">
                <a:srgbClr val="21D6E0"/>
              </a:gs>
              <a:gs pos="75000">
                <a:srgbClr val="0087E6"/>
              </a:gs>
              <a:gs pos="100000">
                <a:srgbClr val="005CBF"/>
              </a:gs>
            </a:gsLst>
            <a:lin ang="13500000" scaled="0"/>
            <a:tileRect/>
          </a:gradFill>
        </p:spPr>
        <p:txBody>
          <a:bodyPr>
            <a:normAutofit/>
          </a:bodyPr>
          <a:lstStyle/>
          <a:p>
            <a:pPr algn="ctr">
              <a:buNone/>
            </a:pPr>
            <a:r>
              <a:rPr lang="en-US" sz="3600" b="1"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doni MT Black" pitchFamily="18" charset="0"/>
              </a:rPr>
              <a:t>Evaluation </a:t>
            </a:r>
          </a:p>
          <a:p>
            <a:pPr algn="ctr">
              <a:buNone/>
            </a:pPr>
            <a:r>
              <a:rPr lang="en-US" sz="3600" b="1"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doni MT Black" pitchFamily="18" charset="0"/>
              </a:rPr>
              <a:t>Is the </a:t>
            </a:r>
          </a:p>
          <a:p>
            <a:pPr algn="ctr">
              <a:buNone/>
            </a:pPr>
            <a:r>
              <a:rPr lang="en-US" sz="3600" b="1"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doni MT Black" pitchFamily="18" charset="0"/>
              </a:rPr>
              <a:t>“Process of:”</a:t>
            </a:r>
            <a:endParaRPr lang="en-US" sz="3600" b="1" cap="all" dirty="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doni MT Black" pitchFamily="18" charset="0"/>
            </a:endParaRPr>
          </a:p>
        </p:txBody>
      </p:sp>
      <p:sp>
        <p:nvSpPr>
          <p:cNvPr id="4" name="Rectangle 3"/>
          <p:cNvSpPr/>
          <p:nvPr/>
        </p:nvSpPr>
        <p:spPr>
          <a:xfrm>
            <a:off x="1524000" y="2819400"/>
            <a:ext cx="5943600" cy="3048000"/>
          </a:xfrm>
          <a:prstGeom prst="rect">
            <a:avLst/>
          </a:prstGeom>
          <a:solidFill>
            <a:schemeClr val="tx2">
              <a:lumMod val="40000"/>
              <a:lumOff val="6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AutoNum type="arabicPeriod"/>
            </a:pPr>
            <a:endParaRPr lang="en-US" dirty="0" smtClean="0"/>
          </a:p>
          <a:p>
            <a:pPr marL="342900" indent="-342900">
              <a:buAutoNum type="arabicPeriod"/>
            </a:pPr>
            <a:r>
              <a:rPr lang="en-US" dirty="0" smtClean="0">
                <a:solidFill>
                  <a:schemeClr val="tx1"/>
                </a:solidFill>
              </a:rPr>
              <a:t>Defining program standards,</a:t>
            </a:r>
          </a:p>
          <a:p>
            <a:pPr marL="342900" indent="-342900">
              <a:buAutoNum type="arabicPeriod"/>
            </a:pPr>
            <a:endParaRPr lang="en-US" dirty="0" smtClean="0">
              <a:solidFill>
                <a:schemeClr val="tx1"/>
              </a:solidFill>
            </a:endParaRPr>
          </a:p>
          <a:p>
            <a:pPr marL="342900" indent="-342900">
              <a:buAutoNum type="arabicPeriod"/>
            </a:pPr>
            <a:r>
              <a:rPr lang="en-US" dirty="0" smtClean="0">
                <a:solidFill>
                  <a:schemeClr val="tx1"/>
                </a:solidFill>
              </a:rPr>
              <a:t> Determining if a discrepancy exists between performance and standards, and </a:t>
            </a:r>
          </a:p>
          <a:p>
            <a:pPr marL="342900" indent="-342900">
              <a:buAutoNum type="arabicPeriod"/>
            </a:pPr>
            <a:endParaRPr lang="en-US" dirty="0" smtClean="0">
              <a:solidFill>
                <a:schemeClr val="tx1"/>
              </a:solidFill>
            </a:endParaRPr>
          </a:p>
          <a:p>
            <a:pPr marL="342900" indent="-342900">
              <a:buAutoNum type="arabicPeriod"/>
            </a:pPr>
            <a:r>
              <a:rPr lang="en-US" dirty="0" smtClean="0">
                <a:solidFill>
                  <a:schemeClr val="tx1"/>
                </a:solidFill>
              </a:rPr>
              <a:t>Using discrepancy information to change </a:t>
            </a:r>
          </a:p>
          <a:p>
            <a:pPr marL="342900" indent="-342900"/>
            <a:r>
              <a:rPr lang="en-US" dirty="0" smtClean="0">
                <a:solidFill>
                  <a:schemeClr val="tx1"/>
                </a:solidFill>
              </a:rPr>
              <a:t>       performance  / standards.”</a:t>
            </a:r>
          </a:p>
          <a:p>
            <a:pPr marL="342900" indent="-342900"/>
            <a:endParaRPr lang="en-US" dirty="0" smtClean="0">
              <a:solidFill>
                <a:schemeClr val="tx1"/>
              </a:solidFill>
            </a:endParaRPr>
          </a:p>
          <a:p>
            <a:pPr marL="342900" indent="-342900"/>
            <a:endParaRPr lang="en-US" dirty="0" smtClean="0">
              <a:solidFill>
                <a:schemeClr val="tx1"/>
              </a:solidFill>
            </a:endParaRPr>
          </a:p>
          <a:p>
            <a:pPr marL="342900" indent="-342900" algn="r"/>
            <a:r>
              <a:rPr lang="en-US" sz="1400" dirty="0" smtClean="0">
                <a:solidFill>
                  <a:schemeClr val="tx1"/>
                </a:solidFill>
              </a:rPr>
              <a:t>Malcolm Provus, 1971</a:t>
            </a:r>
          </a:p>
          <a:p>
            <a:pPr marL="342900" indent="-342900">
              <a:buAutoNum type="arabicPeriod"/>
            </a:pPr>
            <a:endParaRPr lang="en-US" dirty="0" smtClean="0"/>
          </a:p>
          <a:p>
            <a:pPr marL="800100" lvl="1" indent="-342900"/>
            <a:endParaRPr lang="en-US" dirty="0"/>
          </a:p>
        </p:txBody>
      </p:sp>
    </p:spTree>
  </p:cSld>
  <p:clrMapOvr>
    <a:masterClrMapping/>
  </p:clrMapOvr>
  <p:transition>
    <p:fade thruBlk="1"/>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6019800"/>
          </a:xfrm>
        </p:spPr>
        <p:txBody>
          <a:bodyPr>
            <a:normAutofit/>
          </a:bodyPr>
          <a:lstStyle/>
          <a:p>
            <a:pPr>
              <a:buNone/>
            </a:pPr>
            <a:endParaRPr lang="en-US" sz="1200" dirty="0" smtClean="0">
              <a:solidFill>
                <a:srgbClr val="990033"/>
              </a:solidFill>
            </a:endParaRPr>
          </a:p>
          <a:p>
            <a:pPr>
              <a:buNone/>
            </a:pPr>
            <a:r>
              <a:rPr lang="en-US" sz="1700" dirty="0" smtClean="0">
                <a:solidFill>
                  <a:srgbClr val="990033"/>
                </a:solidFill>
              </a:rPr>
              <a:t>	</a:t>
            </a:r>
            <a:r>
              <a:rPr lang="en-US" sz="1600" dirty="0" smtClean="0">
                <a:solidFill>
                  <a:srgbClr val="990033"/>
                </a:solidFill>
              </a:rPr>
              <a:t>	1.   TO CONTRIBUTE TO DECISIONS RE:</a:t>
            </a:r>
          </a:p>
          <a:p>
            <a:pPr>
              <a:buNone/>
            </a:pPr>
            <a:r>
              <a:rPr lang="en-US" sz="1600" dirty="0" smtClean="0">
                <a:solidFill>
                  <a:srgbClr val="990033"/>
                </a:solidFill>
              </a:rPr>
              <a:t>		      PROGRAM INSTALLATION</a:t>
            </a:r>
          </a:p>
          <a:p>
            <a:pPr>
              <a:buNone/>
            </a:pPr>
            <a:endParaRPr lang="en-US" sz="1100" dirty="0" smtClean="0">
              <a:solidFill>
                <a:srgbClr val="990033"/>
              </a:solidFill>
            </a:endParaRPr>
          </a:p>
          <a:p>
            <a:pPr>
              <a:buNone/>
            </a:pPr>
            <a:r>
              <a:rPr lang="en-US" sz="1700" dirty="0" smtClean="0">
                <a:solidFill>
                  <a:srgbClr val="990033"/>
                </a:solidFill>
              </a:rPr>
              <a:t>		</a:t>
            </a:r>
            <a:r>
              <a:rPr lang="en-US" sz="1600" dirty="0" smtClean="0">
                <a:solidFill>
                  <a:srgbClr val="990033"/>
                </a:solidFill>
              </a:rPr>
              <a:t>2.   TO CONTRIBUTE TO DECISIONS RE:</a:t>
            </a:r>
          </a:p>
          <a:p>
            <a:pPr>
              <a:buNone/>
            </a:pPr>
            <a:r>
              <a:rPr lang="en-US" sz="1600" dirty="0" smtClean="0">
                <a:solidFill>
                  <a:srgbClr val="990033"/>
                </a:solidFill>
              </a:rPr>
              <a:t>		      PROGRAM CONTINUATION, EXPANSION, OR </a:t>
            </a:r>
          </a:p>
          <a:p>
            <a:pPr>
              <a:buNone/>
            </a:pPr>
            <a:r>
              <a:rPr lang="en-US" sz="1600" dirty="0" smtClean="0">
                <a:solidFill>
                  <a:srgbClr val="990033"/>
                </a:solidFill>
              </a:rPr>
              <a:t>		      CERTIFICATION</a:t>
            </a:r>
          </a:p>
          <a:p>
            <a:pPr>
              <a:buNone/>
            </a:pPr>
            <a:endParaRPr lang="en-US" sz="1100" dirty="0" smtClean="0">
              <a:solidFill>
                <a:srgbClr val="990033"/>
              </a:solidFill>
            </a:endParaRPr>
          </a:p>
          <a:p>
            <a:pPr>
              <a:buNone/>
            </a:pPr>
            <a:r>
              <a:rPr lang="en-US" sz="1700" dirty="0" smtClean="0">
                <a:solidFill>
                  <a:srgbClr val="990033"/>
                </a:solidFill>
              </a:rPr>
              <a:t>		</a:t>
            </a:r>
            <a:r>
              <a:rPr lang="en-US" sz="1600" dirty="0" smtClean="0">
                <a:solidFill>
                  <a:srgbClr val="990033"/>
                </a:solidFill>
              </a:rPr>
              <a:t>3.   TO CONTRIBUTE TO DECISIONS RE:</a:t>
            </a:r>
          </a:p>
          <a:p>
            <a:pPr>
              <a:buNone/>
            </a:pPr>
            <a:r>
              <a:rPr lang="en-US" sz="1600" dirty="0" smtClean="0">
                <a:solidFill>
                  <a:srgbClr val="990033"/>
                </a:solidFill>
              </a:rPr>
              <a:t>		      PROGRAM MODIFICATION</a:t>
            </a:r>
          </a:p>
          <a:p>
            <a:pPr>
              <a:buNone/>
            </a:pPr>
            <a:endParaRPr lang="en-US" sz="1100" dirty="0" smtClean="0">
              <a:solidFill>
                <a:srgbClr val="990033"/>
              </a:solidFill>
            </a:endParaRPr>
          </a:p>
          <a:p>
            <a:pPr>
              <a:buNone/>
            </a:pPr>
            <a:r>
              <a:rPr lang="en-US" sz="1700" dirty="0" smtClean="0">
                <a:solidFill>
                  <a:srgbClr val="990033"/>
                </a:solidFill>
              </a:rPr>
              <a:t>		</a:t>
            </a:r>
            <a:r>
              <a:rPr lang="en-US" sz="1600" dirty="0" smtClean="0">
                <a:solidFill>
                  <a:srgbClr val="990033"/>
                </a:solidFill>
              </a:rPr>
              <a:t>4.   TO OBTAIN EVIDENCE TO RALLY SUPPORT FOR A </a:t>
            </a:r>
          </a:p>
          <a:p>
            <a:pPr>
              <a:buNone/>
            </a:pPr>
            <a:r>
              <a:rPr lang="en-US" sz="1600" dirty="0" smtClean="0">
                <a:solidFill>
                  <a:srgbClr val="990033"/>
                </a:solidFill>
              </a:rPr>
              <a:t>                      PROGRAM</a:t>
            </a:r>
          </a:p>
          <a:p>
            <a:pPr>
              <a:buNone/>
            </a:pPr>
            <a:endParaRPr lang="en-US" sz="1100" dirty="0" smtClean="0">
              <a:solidFill>
                <a:srgbClr val="990033"/>
              </a:solidFill>
            </a:endParaRPr>
          </a:p>
          <a:p>
            <a:pPr>
              <a:buNone/>
            </a:pPr>
            <a:r>
              <a:rPr lang="en-US" sz="1700" dirty="0" smtClean="0">
                <a:solidFill>
                  <a:srgbClr val="990033"/>
                </a:solidFill>
              </a:rPr>
              <a:t>		</a:t>
            </a:r>
            <a:r>
              <a:rPr lang="en-US" sz="1600" dirty="0" smtClean="0">
                <a:solidFill>
                  <a:srgbClr val="990033"/>
                </a:solidFill>
              </a:rPr>
              <a:t>5.   TO OBTAIN EVIDENCE TO RALLY OPPOSITION TO A </a:t>
            </a:r>
          </a:p>
          <a:p>
            <a:pPr>
              <a:buNone/>
            </a:pPr>
            <a:r>
              <a:rPr lang="en-US" sz="1600" dirty="0" smtClean="0">
                <a:solidFill>
                  <a:srgbClr val="990033"/>
                </a:solidFill>
              </a:rPr>
              <a:t>		      PROGRAM</a:t>
            </a:r>
          </a:p>
          <a:p>
            <a:pPr>
              <a:buNone/>
            </a:pPr>
            <a:endParaRPr lang="en-US" sz="1100" dirty="0" smtClean="0">
              <a:solidFill>
                <a:srgbClr val="990033"/>
              </a:solidFill>
            </a:endParaRPr>
          </a:p>
          <a:p>
            <a:pPr>
              <a:buNone/>
            </a:pPr>
            <a:r>
              <a:rPr lang="en-US" sz="1700" dirty="0" smtClean="0">
                <a:solidFill>
                  <a:srgbClr val="990033"/>
                </a:solidFill>
              </a:rPr>
              <a:t>		</a:t>
            </a:r>
            <a:r>
              <a:rPr lang="en-US" sz="1600" dirty="0" smtClean="0">
                <a:solidFill>
                  <a:srgbClr val="990033"/>
                </a:solidFill>
              </a:rPr>
              <a:t>6.   TO CONTRIBUTE TO THE UNDERSTANDING OF BASIC </a:t>
            </a:r>
          </a:p>
          <a:p>
            <a:pPr>
              <a:buNone/>
            </a:pPr>
            <a:r>
              <a:rPr lang="en-US" sz="1600" dirty="0" smtClean="0">
                <a:solidFill>
                  <a:srgbClr val="990033"/>
                </a:solidFill>
              </a:rPr>
              <a:t>		       PSYCHOLOGICAL, SOCIAL, AND OTHER PROCESSES*</a:t>
            </a:r>
          </a:p>
          <a:p>
            <a:pPr>
              <a:buNone/>
            </a:pPr>
            <a:r>
              <a:rPr lang="en-US" sz="1700" dirty="0" smtClean="0">
                <a:solidFill>
                  <a:schemeClr val="accent1">
                    <a:lumMod val="50000"/>
                  </a:schemeClr>
                </a:solidFill>
              </a:rPr>
              <a:t>               </a:t>
            </a:r>
            <a:r>
              <a:rPr lang="en-US" sz="1050" dirty="0" smtClean="0">
                <a:solidFill>
                  <a:schemeClr val="accent1">
                    <a:lumMod val="50000"/>
                  </a:schemeClr>
                </a:solidFill>
              </a:rPr>
              <a:t>From: Anderson, S.B. &amp; Ball, S. (1980).  The profession and practice of program evaluation. CA: Jossey-Bass</a:t>
            </a:r>
            <a:endParaRPr lang="en-US" sz="1700" dirty="0">
              <a:solidFill>
                <a:schemeClr val="accent1">
                  <a:lumMod val="50000"/>
                </a:schemeClr>
              </a:solidFill>
            </a:endParaRPr>
          </a:p>
        </p:txBody>
      </p:sp>
      <p:sp>
        <p:nvSpPr>
          <p:cNvPr id="4" name="Rectangle 3"/>
          <p:cNvSpPr/>
          <p:nvPr/>
        </p:nvSpPr>
        <p:spPr>
          <a:xfrm>
            <a:off x="0" y="0"/>
            <a:ext cx="9144000" cy="762000"/>
          </a:xfrm>
          <a:prstGeom prst="rect">
            <a:avLst/>
          </a:prstGeom>
          <a:solidFill>
            <a:srgbClr val="990033"/>
          </a:solidFill>
          <a:ln>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latin typeface="Comic Sans MS" pitchFamily="66" charset="0"/>
              </a:rPr>
              <a:t>Reason’s To Evaluate </a:t>
            </a:r>
            <a:endParaRPr lang="en-US" sz="4400" dirty="0">
              <a:latin typeface="Comic Sans MS" pitchFamily="66" charset="0"/>
            </a:endParaRPr>
          </a:p>
        </p:txBody>
      </p:sp>
      <p:sp>
        <p:nvSpPr>
          <p:cNvPr id="5" name="Rectangle 4"/>
          <p:cNvSpPr/>
          <p:nvPr/>
        </p:nvSpPr>
        <p:spPr>
          <a:xfrm>
            <a:off x="0" y="762000"/>
            <a:ext cx="381000" cy="5867400"/>
          </a:xfrm>
          <a:prstGeom prst="rect">
            <a:avLst/>
          </a:prstGeom>
          <a:solidFill>
            <a:srgbClr val="990033"/>
          </a:solidFill>
          <a:ln>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763000" y="762000"/>
            <a:ext cx="381000" cy="5867400"/>
          </a:xfrm>
          <a:prstGeom prst="rect">
            <a:avLst/>
          </a:prstGeom>
          <a:solidFill>
            <a:srgbClr val="990033"/>
          </a:solidFill>
          <a:ln>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rot="5400000">
            <a:off x="4229100" y="-3086100"/>
            <a:ext cx="304800" cy="80010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81000" y="1066800"/>
            <a:ext cx="381000" cy="53340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382000" y="762000"/>
            <a:ext cx="381000" cy="56388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rot="5400000">
            <a:off x="4457700" y="2324100"/>
            <a:ext cx="228600" cy="83820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rot="5400000">
            <a:off x="4457700" y="2171700"/>
            <a:ext cx="228600" cy="9144000"/>
          </a:xfrm>
          <a:prstGeom prst="rect">
            <a:avLst/>
          </a:prstGeom>
          <a:solidFill>
            <a:srgbClr val="990033"/>
          </a:solidFill>
          <a:ln>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ut/>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rgbClr val="66CCFF"/>
          </a:solidFill>
        </p:spPr>
        <p:txBody>
          <a:bodyPr/>
          <a:lstStyle/>
          <a:p>
            <a:pPr>
              <a:buNone/>
            </a:pPr>
            <a:endParaRPr lang="en-US" dirty="0"/>
          </a:p>
        </p:txBody>
      </p:sp>
      <p:sp>
        <p:nvSpPr>
          <p:cNvPr id="4" name="Rectangle 3"/>
          <p:cNvSpPr/>
          <p:nvPr/>
        </p:nvSpPr>
        <p:spPr>
          <a:xfrm>
            <a:off x="0" y="0"/>
            <a:ext cx="9144000" cy="914400"/>
          </a:xfrm>
          <a:prstGeom prst="rect">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latin typeface="Algerian" pitchFamily="82" charset="0"/>
              </a:rPr>
              <a:t>GENERAL MODEL OF </a:t>
            </a:r>
          </a:p>
          <a:p>
            <a:pPr algn="ctr"/>
            <a:r>
              <a:rPr lang="en-US" sz="3200" dirty="0" smtClean="0">
                <a:latin typeface="Algerian" pitchFamily="82" charset="0"/>
              </a:rPr>
              <a:t>PROGRAM EVALUATION</a:t>
            </a:r>
          </a:p>
        </p:txBody>
      </p:sp>
      <p:sp>
        <p:nvSpPr>
          <p:cNvPr id="5" name="Rectangle 4"/>
          <p:cNvSpPr/>
          <p:nvPr/>
        </p:nvSpPr>
        <p:spPr>
          <a:xfrm>
            <a:off x="0" y="914400"/>
            <a:ext cx="304800" cy="5943600"/>
          </a:xfrm>
          <a:prstGeom prst="rect">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839200" y="914400"/>
            <a:ext cx="304800" cy="5943600"/>
          </a:xfrm>
          <a:prstGeom prst="rect">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rot="5400000">
            <a:off x="4457700" y="2476500"/>
            <a:ext cx="228600" cy="8534400"/>
          </a:xfrm>
          <a:prstGeom prst="rect">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57200" y="990600"/>
            <a:ext cx="8229600" cy="1066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NEEDS ASSESSMENT</a:t>
            </a:r>
          </a:p>
          <a:p>
            <a:pPr algn="ctr"/>
            <a:r>
              <a:rPr lang="en-US" dirty="0" smtClean="0">
                <a:solidFill>
                  <a:schemeClr val="tx1"/>
                </a:solidFill>
              </a:rPr>
              <a:t>A need has been defined as the discrepancy between what is and what ought to be.  Needs are the basis for setting program goals.</a:t>
            </a:r>
            <a:endParaRPr lang="en-US" dirty="0">
              <a:solidFill>
                <a:schemeClr val="tx1"/>
              </a:solidFill>
            </a:endParaRPr>
          </a:p>
        </p:txBody>
      </p:sp>
      <p:sp>
        <p:nvSpPr>
          <p:cNvPr id="9" name="Rectangle 8"/>
          <p:cNvSpPr/>
          <p:nvPr/>
        </p:nvSpPr>
        <p:spPr>
          <a:xfrm>
            <a:off x="457200" y="2133600"/>
            <a:ext cx="8229600" cy="1066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PROGRAM PLANNING </a:t>
            </a:r>
          </a:p>
          <a:p>
            <a:pPr algn="ctr"/>
            <a:r>
              <a:rPr lang="en-US" dirty="0" smtClean="0">
                <a:solidFill>
                  <a:schemeClr val="tx1"/>
                </a:solidFill>
              </a:rPr>
              <a:t>From program goals, specific, measurable objectives are derived and a plan containing the means to reach these objectives is formulated.</a:t>
            </a:r>
            <a:endParaRPr lang="en-US" dirty="0">
              <a:solidFill>
                <a:schemeClr val="tx1"/>
              </a:solidFill>
            </a:endParaRPr>
          </a:p>
        </p:txBody>
      </p:sp>
      <p:sp>
        <p:nvSpPr>
          <p:cNvPr id="10" name="Rectangle 9"/>
          <p:cNvSpPr/>
          <p:nvPr/>
        </p:nvSpPr>
        <p:spPr>
          <a:xfrm>
            <a:off x="457200" y="3276600"/>
            <a:ext cx="8229600" cy="3276600"/>
          </a:xfrm>
          <a:prstGeom prst="rect">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800" dirty="0" smtClean="0">
                <a:solidFill>
                  <a:schemeClr val="tx1"/>
                </a:solidFill>
              </a:rPr>
              <a:t>(Formative Evaluation)</a:t>
            </a:r>
          </a:p>
          <a:p>
            <a:pPr algn="ctr"/>
            <a:endParaRPr lang="en-US" sz="2800" dirty="0" smtClean="0"/>
          </a:p>
          <a:p>
            <a:pPr algn="ctr"/>
            <a:endParaRPr lang="en-US" sz="2800" dirty="0" smtClean="0"/>
          </a:p>
          <a:p>
            <a:pPr algn="ctr"/>
            <a:endParaRPr lang="en-US" sz="2800" dirty="0" smtClean="0"/>
          </a:p>
          <a:p>
            <a:pPr algn="ctr"/>
            <a:r>
              <a:rPr lang="en-US" sz="2800" dirty="0" smtClean="0">
                <a:solidFill>
                  <a:schemeClr val="tx1"/>
                </a:solidFill>
              </a:rPr>
              <a:t>(Summative Evaluation)</a:t>
            </a:r>
            <a:endParaRPr lang="en-US" sz="2800" dirty="0">
              <a:solidFill>
                <a:schemeClr val="tx1"/>
              </a:solidFill>
            </a:endParaRPr>
          </a:p>
        </p:txBody>
      </p:sp>
      <p:sp>
        <p:nvSpPr>
          <p:cNvPr id="11" name="Rectangle 10"/>
          <p:cNvSpPr/>
          <p:nvPr/>
        </p:nvSpPr>
        <p:spPr>
          <a:xfrm>
            <a:off x="685800" y="3733800"/>
            <a:ext cx="3276600" cy="1219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smtClean="0">
                <a:solidFill>
                  <a:schemeClr val="tx1"/>
                </a:solidFill>
              </a:rPr>
              <a:t>IMPLEMENTATION EVALUATION</a:t>
            </a:r>
          </a:p>
          <a:p>
            <a:pPr algn="ctr"/>
            <a:r>
              <a:rPr lang="en-US" sz="1600" dirty="0" smtClean="0">
                <a:solidFill>
                  <a:schemeClr val="tx1"/>
                </a:solidFill>
              </a:rPr>
              <a:t>Seeks out discrepancies between the plan &amp; reality</a:t>
            </a:r>
          </a:p>
          <a:p>
            <a:pPr algn="ctr"/>
            <a:endParaRPr lang="en-US" dirty="0"/>
          </a:p>
        </p:txBody>
      </p:sp>
      <p:sp>
        <p:nvSpPr>
          <p:cNvPr id="12" name="Rectangle 11"/>
          <p:cNvSpPr/>
          <p:nvPr/>
        </p:nvSpPr>
        <p:spPr>
          <a:xfrm>
            <a:off x="5105400" y="3733800"/>
            <a:ext cx="3276600" cy="1219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smtClean="0">
                <a:solidFill>
                  <a:schemeClr val="tx1"/>
                </a:solidFill>
              </a:rPr>
              <a:t>PROGRESS </a:t>
            </a:r>
          </a:p>
          <a:p>
            <a:pPr algn="ctr"/>
            <a:r>
              <a:rPr lang="en-US" b="1" dirty="0" smtClean="0">
                <a:solidFill>
                  <a:schemeClr val="tx1"/>
                </a:solidFill>
              </a:rPr>
              <a:t>EVALUATION</a:t>
            </a:r>
          </a:p>
          <a:p>
            <a:pPr algn="ctr"/>
            <a:r>
              <a:rPr lang="en-US" sz="1600" dirty="0" smtClean="0">
                <a:solidFill>
                  <a:schemeClr val="tx1"/>
                </a:solidFill>
              </a:rPr>
              <a:t>Monitors indicators of progress toward objectives</a:t>
            </a:r>
            <a:endParaRPr lang="en-US" sz="1600" dirty="0">
              <a:solidFill>
                <a:schemeClr val="tx1"/>
              </a:solidFill>
            </a:endParaRPr>
          </a:p>
        </p:txBody>
      </p:sp>
      <p:sp>
        <p:nvSpPr>
          <p:cNvPr id="13" name="Rectangle 12"/>
          <p:cNvSpPr/>
          <p:nvPr/>
        </p:nvSpPr>
        <p:spPr>
          <a:xfrm>
            <a:off x="609600" y="5410200"/>
            <a:ext cx="7924800" cy="1066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smtClean="0">
                <a:solidFill>
                  <a:schemeClr val="tx1"/>
                </a:solidFill>
              </a:rPr>
              <a:t>OUTCOME EVALUATION</a:t>
            </a:r>
          </a:p>
          <a:p>
            <a:pPr algn="ctr"/>
            <a:r>
              <a:rPr lang="en-US" sz="1600" dirty="0" smtClean="0">
                <a:solidFill>
                  <a:schemeClr val="tx1"/>
                </a:solidFill>
              </a:rPr>
              <a:t>Determines whether or not the objectives have been attained.  This phase includes analysis of program strengths &amp; weaknesses, with recommendations for future modifications.</a:t>
            </a:r>
            <a:endParaRPr lang="en-US" sz="1600" dirty="0">
              <a:solidFill>
                <a:schemeClr val="tx1"/>
              </a:solidFill>
            </a:endParaRPr>
          </a:p>
        </p:txBody>
      </p:sp>
    </p:spTree>
  </p:cSld>
  <p:clrMapOvr>
    <a:masterClrMapping/>
  </p:clrMapOvr>
  <p:transition>
    <p:cut thruBlk="1"/>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buNone/>
            </a:pPr>
            <a:endParaRPr lang="en-US" dirty="0" smtClean="0"/>
          </a:p>
          <a:p>
            <a:pPr>
              <a:buNone/>
            </a:pPr>
            <a:endParaRPr lang="en-US" dirty="0" smtClean="0"/>
          </a:p>
          <a:p>
            <a:pPr>
              <a:buNone/>
            </a:pPr>
            <a:endParaRPr lang="en-US" dirty="0" smtClean="0"/>
          </a:p>
          <a:p>
            <a:pPr>
              <a:buNone/>
            </a:pPr>
            <a:r>
              <a:rPr lang="en-US" sz="2000" dirty="0" smtClean="0"/>
              <a:t>		</a:t>
            </a:r>
          </a:p>
          <a:p>
            <a:pPr>
              <a:buNone/>
            </a:pPr>
            <a:r>
              <a:rPr lang="en-US" dirty="0" smtClean="0"/>
              <a:t>		</a:t>
            </a:r>
            <a:r>
              <a:rPr lang="en-US" sz="2000" dirty="0" smtClean="0">
                <a:solidFill>
                  <a:srgbClr val="52437D"/>
                </a:solidFill>
              </a:rPr>
              <a:t>Objective – Oriented Evaluation</a:t>
            </a:r>
          </a:p>
          <a:p>
            <a:pPr>
              <a:buNone/>
            </a:pPr>
            <a:r>
              <a:rPr lang="en-US" sz="2000" dirty="0" smtClean="0">
                <a:solidFill>
                  <a:srgbClr val="52437D"/>
                </a:solidFill>
              </a:rPr>
              <a:t>		</a:t>
            </a:r>
          </a:p>
          <a:p>
            <a:pPr>
              <a:buNone/>
            </a:pPr>
            <a:r>
              <a:rPr lang="en-US" sz="2000" dirty="0" smtClean="0">
                <a:solidFill>
                  <a:srgbClr val="52437D"/>
                </a:solidFill>
              </a:rPr>
              <a:t>		Management- Oriented Evaluation</a:t>
            </a:r>
          </a:p>
          <a:p>
            <a:pPr>
              <a:buNone/>
            </a:pPr>
            <a:endParaRPr lang="en-US" sz="2000" dirty="0" smtClean="0">
              <a:solidFill>
                <a:srgbClr val="52437D"/>
              </a:solidFill>
            </a:endParaRPr>
          </a:p>
          <a:p>
            <a:pPr>
              <a:buNone/>
            </a:pPr>
            <a:r>
              <a:rPr lang="en-US" sz="2000" dirty="0" smtClean="0">
                <a:solidFill>
                  <a:srgbClr val="52437D"/>
                </a:solidFill>
              </a:rPr>
              <a:t>		Consumer – Oriented Evaluation</a:t>
            </a:r>
          </a:p>
          <a:p>
            <a:pPr>
              <a:buNone/>
            </a:pPr>
            <a:endParaRPr lang="en-US" sz="2000" dirty="0" smtClean="0">
              <a:solidFill>
                <a:srgbClr val="52437D"/>
              </a:solidFill>
            </a:endParaRPr>
          </a:p>
          <a:p>
            <a:pPr>
              <a:buNone/>
            </a:pPr>
            <a:r>
              <a:rPr lang="en-US" sz="2000" dirty="0" smtClean="0">
                <a:solidFill>
                  <a:srgbClr val="52437D"/>
                </a:solidFill>
              </a:rPr>
              <a:t>		Expertise – Oriented Evaluation</a:t>
            </a:r>
          </a:p>
          <a:p>
            <a:pPr>
              <a:buNone/>
            </a:pPr>
            <a:endParaRPr lang="en-US" sz="2000" dirty="0" smtClean="0">
              <a:solidFill>
                <a:srgbClr val="52437D"/>
              </a:solidFill>
            </a:endParaRPr>
          </a:p>
          <a:p>
            <a:pPr>
              <a:buNone/>
            </a:pPr>
            <a:r>
              <a:rPr lang="en-US" sz="2000" dirty="0" smtClean="0">
                <a:solidFill>
                  <a:srgbClr val="52437D"/>
                </a:solidFill>
              </a:rPr>
              <a:t>		Adversary – Oriented Evaluation</a:t>
            </a:r>
          </a:p>
          <a:p>
            <a:pPr>
              <a:buNone/>
            </a:pPr>
            <a:endParaRPr lang="en-US" sz="2000" dirty="0" smtClean="0">
              <a:solidFill>
                <a:srgbClr val="52437D"/>
              </a:solidFill>
            </a:endParaRPr>
          </a:p>
          <a:p>
            <a:pPr>
              <a:buNone/>
            </a:pPr>
            <a:r>
              <a:rPr lang="en-US" sz="2000" dirty="0" smtClean="0">
                <a:solidFill>
                  <a:srgbClr val="52437D"/>
                </a:solidFill>
              </a:rPr>
              <a:t>		Naturalistic &amp; Interpretive Evaluation</a:t>
            </a:r>
            <a:endParaRPr lang="en-US" dirty="0" smtClean="0">
              <a:solidFill>
                <a:srgbClr val="52437D"/>
              </a:solidFill>
            </a:endParaRPr>
          </a:p>
        </p:txBody>
      </p:sp>
      <p:sp>
        <p:nvSpPr>
          <p:cNvPr id="4" name="Rectangle 3"/>
          <p:cNvSpPr/>
          <p:nvPr/>
        </p:nvSpPr>
        <p:spPr>
          <a:xfrm>
            <a:off x="0" y="0"/>
            <a:ext cx="9144000" cy="1295400"/>
          </a:xfrm>
          <a:prstGeom prst="rect">
            <a:avLst/>
          </a:prstGeom>
          <a:solidFill>
            <a:srgbClr val="52437D"/>
          </a:solidFill>
          <a:ln>
            <a:solidFill>
              <a:srgbClr val="5243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latin typeface="Comic Sans MS" pitchFamily="66" charset="0"/>
              </a:rPr>
              <a:t>Evaluation Models</a:t>
            </a:r>
            <a:endParaRPr lang="en-US" sz="6000" dirty="0">
              <a:latin typeface="Comic Sans MS" pitchFamily="66" charset="0"/>
            </a:endParaRPr>
          </a:p>
        </p:txBody>
      </p:sp>
      <p:sp>
        <p:nvSpPr>
          <p:cNvPr id="5" name="Rectangle 4"/>
          <p:cNvSpPr/>
          <p:nvPr/>
        </p:nvSpPr>
        <p:spPr>
          <a:xfrm>
            <a:off x="0" y="1295400"/>
            <a:ext cx="304800" cy="5562600"/>
          </a:xfrm>
          <a:prstGeom prst="rect">
            <a:avLst/>
          </a:prstGeom>
          <a:solidFill>
            <a:srgbClr val="52437D"/>
          </a:solidFill>
          <a:ln>
            <a:solidFill>
              <a:srgbClr val="5243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839200" y="1295400"/>
            <a:ext cx="304800" cy="5562600"/>
          </a:xfrm>
          <a:prstGeom prst="rect">
            <a:avLst/>
          </a:prstGeom>
          <a:solidFill>
            <a:srgbClr val="52437D"/>
          </a:solidFill>
          <a:ln>
            <a:solidFill>
              <a:srgbClr val="5243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rot="5400000">
            <a:off x="4419600" y="2438400"/>
            <a:ext cx="304800" cy="8534400"/>
          </a:xfrm>
          <a:prstGeom prst="rect">
            <a:avLst/>
          </a:prstGeom>
          <a:solidFill>
            <a:srgbClr val="52437D"/>
          </a:solidFill>
          <a:ln>
            <a:solidFill>
              <a:srgbClr val="5243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04800" y="1295400"/>
            <a:ext cx="8534400" cy="228600"/>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04800" y="6324600"/>
            <a:ext cx="8534400" cy="228600"/>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rot="16200000">
            <a:off x="-1943100" y="3771900"/>
            <a:ext cx="4800600" cy="304800"/>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rot="16200000">
            <a:off x="6286500" y="3771900"/>
            <a:ext cx="4800600" cy="304800"/>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C:\Program Files\Microsoft Office\MEDIA\OFFICE12\Bullets\BD10301_.gif"/>
          <p:cNvPicPr>
            <a:picLocks noChangeAspect="1" noChangeArrowheads="1"/>
          </p:cNvPicPr>
          <p:nvPr/>
        </p:nvPicPr>
        <p:blipFill>
          <a:blip r:embed="rId3"/>
          <a:srcRect/>
          <a:stretch>
            <a:fillRect/>
          </a:stretch>
        </p:blipFill>
        <p:spPr bwMode="auto">
          <a:xfrm>
            <a:off x="762000" y="1981200"/>
            <a:ext cx="152400" cy="152400"/>
          </a:xfrm>
          <a:prstGeom prst="rect">
            <a:avLst/>
          </a:prstGeom>
          <a:noFill/>
        </p:spPr>
      </p:pic>
      <p:pic>
        <p:nvPicPr>
          <p:cNvPr id="14" name="Picture 3" descr="C:\Program Files\Microsoft Office\MEDIA\OFFICE12\Bullets\BD10301_.gif"/>
          <p:cNvPicPr>
            <a:picLocks noChangeAspect="1" noChangeArrowheads="1"/>
          </p:cNvPicPr>
          <p:nvPr/>
        </p:nvPicPr>
        <p:blipFill>
          <a:blip r:embed="rId3"/>
          <a:srcRect/>
          <a:stretch>
            <a:fillRect/>
          </a:stretch>
        </p:blipFill>
        <p:spPr bwMode="auto">
          <a:xfrm>
            <a:off x="762000" y="2743200"/>
            <a:ext cx="152400" cy="152400"/>
          </a:xfrm>
          <a:prstGeom prst="rect">
            <a:avLst/>
          </a:prstGeom>
          <a:noFill/>
        </p:spPr>
      </p:pic>
      <p:pic>
        <p:nvPicPr>
          <p:cNvPr id="15" name="Picture 3" descr="C:\Program Files\Microsoft Office\MEDIA\OFFICE12\Bullets\BD10301_.gif"/>
          <p:cNvPicPr>
            <a:picLocks noChangeAspect="1" noChangeArrowheads="1"/>
          </p:cNvPicPr>
          <p:nvPr/>
        </p:nvPicPr>
        <p:blipFill>
          <a:blip r:embed="rId3"/>
          <a:srcRect/>
          <a:stretch>
            <a:fillRect/>
          </a:stretch>
        </p:blipFill>
        <p:spPr bwMode="auto">
          <a:xfrm>
            <a:off x="762000" y="3429000"/>
            <a:ext cx="152400" cy="152400"/>
          </a:xfrm>
          <a:prstGeom prst="rect">
            <a:avLst/>
          </a:prstGeom>
          <a:noFill/>
        </p:spPr>
      </p:pic>
      <p:pic>
        <p:nvPicPr>
          <p:cNvPr id="16" name="Picture 3" descr="C:\Program Files\Microsoft Office\MEDIA\OFFICE12\Bullets\BD10301_.gif"/>
          <p:cNvPicPr>
            <a:picLocks noChangeAspect="1" noChangeArrowheads="1"/>
          </p:cNvPicPr>
          <p:nvPr/>
        </p:nvPicPr>
        <p:blipFill>
          <a:blip r:embed="rId3"/>
          <a:srcRect/>
          <a:stretch>
            <a:fillRect/>
          </a:stretch>
        </p:blipFill>
        <p:spPr bwMode="auto">
          <a:xfrm>
            <a:off x="762000" y="4191000"/>
            <a:ext cx="152400" cy="152400"/>
          </a:xfrm>
          <a:prstGeom prst="rect">
            <a:avLst/>
          </a:prstGeom>
          <a:noFill/>
        </p:spPr>
      </p:pic>
      <p:pic>
        <p:nvPicPr>
          <p:cNvPr id="17" name="Picture 3" descr="C:\Program Files\Microsoft Office\MEDIA\OFFICE12\Bullets\BD10301_.gif"/>
          <p:cNvPicPr>
            <a:picLocks noChangeAspect="1" noChangeArrowheads="1"/>
          </p:cNvPicPr>
          <p:nvPr/>
        </p:nvPicPr>
        <p:blipFill>
          <a:blip r:embed="rId3"/>
          <a:srcRect/>
          <a:stretch>
            <a:fillRect/>
          </a:stretch>
        </p:blipFill>
        <p:spPr bwMode="auto">
          <a:xfrm>
            <a:off x="762000" y="4953000"/>
            <a:ext cx="152400" cy="152400"/>
          </a:xfrm>
          <a:prstGeom prst="rect">
            <a:avLst/>
          </a:prstGeom>
          <a:noFill/>
        </p:spPr>
      </p:pic>
      <p:pic>
        <p:nvPicPr>
          <p:cNvPr id="18" name="Picture 3" descr="C:\Program Files\Microsoft Office\MEDIA\OFFICE12\Bullets\BD10301_.gif"/>
          <p:cNvPicPr>
            <a:picLocks noChangeAspect="1" noChangeArrowheads="1"/>
          </p:cNvPicPr>
          <p:nvPr/>
        </p:nvPicPr>
        <p:blipFill>
          <a:blip r:embed="rId3"/>
          <a:srcRect/>
          <a:stretch>
            <a:fillRect/>
          </a:stretch>
        </p:blipFill>
        <p:spPr bwMode="auto">
          <a:xfrm>
            <a:off x="762000" y="5638800"/>
            <a:ext cx="152400" cy="152400"/>
          </a:xfrm>
          <a:prstGeom prst="rect">
            <a:avLst/>
          </a:prstGeom>
          <a:noFill/>
        </p:spPr>
      </p:pic>
    </p:spTree>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buNone/>
            </a:pPr>
            <a:endParaRPr lang="en-US" dirty="0" smtClean="0"/>
          </a:p>
          <a:p>
            <a:pPr>
              <a:buNone/>
            </a:pPr>
            <a:endParaRPr lang="en-US" dirty="0" smtClean="0"/>
          </a:p>
          <a:p>
            <a:pPr>
              <a:buNone/>
            </a:pPr>
            <a:endParaRPr lang="en-US" dirty="0" smtClean="0"/>
          </a:p>
          <a:p>
            <a:pPr>
              <a:buNone/>
            </a:pPr>
            <a:endParaRPr lang="en-US" sz="1000" dirty="0" smtClean="0"/>
          </a:p>
          <a:p>
            <a:pPr>
              <a:buNone/>
            </a:pPr>
            <a:r>
              <a:rPr lang="en-US" sz="1800" dirty="0" smtClean="0"/>
              <a:t>	  </a:t>
            </a:r>
            <a:r>
              <a:rPr lang="en-US" sz="2000" dirty="0" smtClean="0"/>
              <a:t>    1.   Clarify the evaluation request </a:t>
            </a:r>
          </a:p>
          <a:p>
            <a:pPr>
              <a:buNone/>
            </a:pPr>
            <a:endParaRPr lang="en-US" sz="1000" dirty="0" smtClean="0"/>
          </a:p>
          <a:p>
            <a:pPr>
              <a:buNone/>
            </a:pPr>
            <a:r>
              <a:rPr lang="en-US" sz="2000" dirty="0" smtClean="0"/>
              <a:t>	      2.   Set boundaries and analyze the evaluation context</a:t>
            </a:r>
          </a:p>
          <a:p>
            <a:pPr>
              <a:buNone/>
            </a:pPr>
            <a:endParaRPr lang="en-US" sz="1000" dirty="0" smtClean="0"/>
          </a:p>
          <a:p>
            <a:pPr>
              <a:buNone/>
            </a:pPr>
            <a:r>
              <a:rPr lang="en-US" sz="2000" dirty="0" smtClean="0"/>
              <a:t>	      3.   Identify and select evaluation questions, criteria, &amp; issues</a:t>
            </a:r>
          </a:p>
          <a:p>
            <a:pPr>
              <a:buNone/>
            </a:pPr>
            <a:endParaRPr lang="en-US" sz="1000" dirty="0" smtClean="0"/>
          </a:p>
          <a:p>
            <a:pPr>
              <a:buNone/>
            </a:pPr>
            <a:r>
              <a:rPr lang="en-US" sz="2000" dirty="0" smtClean="0"/>
              <a:t>	      4.   Plan data collection, analysis &amp; interpretation</a:t>
            </a:r>
          </a:p>
          <a:p>
            <a:pPr>
              <a:buNone/>
            </a:pPr>
            <a:endParaRPr lang="en-US" sz="1000" dirty="0" smtClean="0"/>
          </a:p>
          <a:p>
            <a:pPr>
              <a:buNone/>
            </a:pPr>
            <a:r>
              <a:rPr lang="en-US" sz="2000" dirty="0" smtClean="0"/>
              <a:t>	      5.   Develop a management plan </a:t>
            </a:r>
          </a:p>
          <a:p>
            <a:pPr>
              <a:buNone/>
            </a:pPr>
            <a:endParaRPr lang="en-US" sz="1000" dirty="0" smtClean="0"/>
          </a:p>
          <a:p>
            <a:pPr>
              <a:buNone/>
            </a:pPr>
            <a:r>
              <a:rPr lang="en-US" sz="2000" dirty="0" smtClean="0"/>
              <a:t>	      6.   Collect data</a:t>
            </a:r>
          </a:p>
          <a:p>
            <a:pPr>
              <a:buNone/>
            </a:pPr>
            <a:endParaRPr lang="en-US" sz="1000" dirty="0" smtClean="0"/>
          </a:p>
          <a:p>
            <a:pPr>
              <a:buNone/>
            </a:pPr>
            <a:r>
              <a:rPr lang="en-US" sz="2000" dirty="0" smtClean="0"/>
              <a:t>	      7.   Analyze and interpret data</a:t>
            </a:r>
          </a:p>
          <a:p>
            <a:pPr>
              <a:buNone/>
            </a:pPr>
            <a:endParaRPr lang="en-US" sz="1000" dirty="0" smtClean="0"/>
          </a:p>
          <a:p>
            <a:pPr>
              <a:buNone/>
            </a:pPr>
            <a:r>
              <a:rPr lang="en-US" sz="2000" dirty="0" smtClean="0"/>
              <a:t>	      8.   Report &amp; use evaluation data</a:t>
            </a:r>
          </a:p>
          <a:p>
            <a:pPr>
              <a:buNone/>
            </a:pPr>
            <a:endParaRPr lang="en-US" sz="1000" dirty="0" smtClean="0"/>
          </a:p>
          <a:p>
            <a:pPr>
              <a:buNone/>
            </a:pPr>
            <a:r>
              <a:rPr lang="en-US" sz="2000" dirty="0" smtClean="0"/>
              <a:t>	      9.   Evaluate the evaluation</a:t>
            </a:r>
            <a:endParaRPr lang="en-US" sz="2000" dirty="0"/>
          </a:p>
        </p:txBody>
      </p:sp>
      <p:sp>
        <p:nvSpPr>
          <p:cNvPr id="4" name="Rectangle 3"/>
          <p:cNvSpPr/>
          <p:nvPr/>
        </p:nvSpPr>
        <p:spPr>
          <a:xfrm>
            <a:off x="0" y="0"/>
            <a:ext cx="9144000" cy="1295400"/>
          </a:xfrm>
          <a:prstGeom prst="rect">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chemeClr val="tx1"/>
                </a:solidFill>
                <a:latin typeface="Comic Sans MS" pitchFamily="66" charset="0"/>
              </a:rPr>
              <a:t>Practical Guidelines for Planning</a:t>
            </a:r>
          </a:p>
          <a:p>
            <a:pPr algn="ctr"/>
            <a:r>
              <a:rPr lang="en-US" sz="3600" b="1" dirty="0" smtClean="0">
                <a:solidFill>
                  <a:schemeClr val="tx1"/>
                </a:solidFill>
                <a:latin typeface="Comic Sans MS" pitchFamily="66" charset="0"/>
              </a:rPr>
              <a:t>Implementing &amp; Using Evaluations</a:t>
            </a:r>
            <a:endParaRPr lang="en-US" sz="1100" b="1" dirty="0" smtClean="0"/>
          </a:p>
          <a:p>
            <a:pPr algn="r"/>
            <a:r>
              <a:rPr lang="en-US" sz="1100" dirty="0" smtClean="0"/>
              <a:t>(</a:t>
            </a:r>
            <a:r>
              <a:rPr lang="en-US" sz="1100" dirty="0" err="1" smtClean="0"/>
              <a:t>Worthen</a:t>
            </a:r>
            <a:r>
              <a:rPr lang="en-US" sz="1100" dirty="0" smtClean="0"/>
              <a:t> &amp; Sanders)</a:t>
            </a:r>
            <a:endParaRPr lang="en-US" sz="1100" dirty="0"/>
          </a:p>
        </p:txBody>
      </p:sp>
      <p:sp>
        <p:nvSpPr>
          <p:cNvPr id="5" name="Rectangle 4"/>
          <p:cNvSpPr/>
          <p:nvPr/>
        </p:nvSpPr>
        <p:spPr>
          <a:xfrm>
            <a:off x="0" y="1295400"/>
            <a:ext cx="228600" cy="5562600"/>
          </a:xfrm>
          <a:prstGeom prst="rect">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915400" y="1295400"/>
            <a:ext cx="228600" cy="5562600"/>
          </a:xfrm>
          <a:prstGeom prst="rect">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rot="16200000">
            <a:off x="4457700" y="2400300"/>
            <a:ext cx="228600" cy="8686800"/>
          </a:xfrm>
          <a:prstGeom prst="rect">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28600" y="1295400"/>
            <a:ext cx="228600" cy="5334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Rectangle 8"/>
          <p:cNvSpPr/>
          <p:nvPr/>
        </p:nvSpPr>
        <p:spPr>
          <a:xfrm rot="16200000">
            <a:off x="4457700" y="-2705100"/>
            <a:ext cx="228600" cy="82296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ectangle 9"/>
          <p:cNvSpPr/>
          <p:nvPr/>
        </p:nvSpPr>
        <p:spPr>
          <a:xfrm>
            <a:off x="8686800" y="1295400"/>
            <a:ext cx="228600" cy="5334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Rectangle 10"/>
          <p:cNvSpPr/>
          <p:nvPr/>
        </p:nvSpPr>
        <p:spPr>
          <a:xfrm rot="16200000">
            <a:off x="4457700" y="2400300"/>
            <a:ext cx="228600" cy="82296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Sld>
  <p:clrMapOvr>
    <a:masterClrMapping/>
  </p:clrMapOvr>
  <p:transition>
    <p:fade thruBlk="1"/>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scan1.bmp"/>
          <p:cNvPicPr>
            <a:picLocks noChangeAspect="1"/>
          </p:cNvPicPr>
          <p:nvPr/>
        </p:nvPicPr>
        <p:blipFill>
          <a:blip r:embed="rId3"/>
          <a:srcRect/>
          <a:stretch>
            <a:fillRect/>
          </a:stretch>
        </p:blipFill>
        <p:spPr bwMode="auto">
          <a:xfrm>
            <a:off x="0" y="0"/>
            <a:ext cx="9144000" cy="708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1"/>
          <p:cNvSpPr txBox="1">
            <a:spLocks noChangeArrowheads="1"/>
          </p:cNvSpPr>
          <p:nvPr/>
        </p:nvSpPr>
        <p:spPr bwMode="auto">
          <a:xfrm>
            <a:off x="685800" y="990600"/>
            <a:ext cx="7848600" cy="4832350"/>
          </a:xfrm>
          <a:prstGeom prst="rect">
            <a:avLst/>
          </a:prstGeom>
          <a:noFill/>
          <a:ln w="9525">
            <a:noFill/>
            <a:miter lim="800000"/>
            <a:headEnd/>
            <a:tailEnd/>
          </a:ln>
        </p:spPr>
        <p:txBody>
          <a:bodyPr>
            <a:spAutoFit/>
          </a:bodyPr>
          <a:lstStyle/>
          <a:p>
            <a:r>
              <a:rPr lang="en-US" sz="2800" b="1" i="1" dirty="0">
                <a:solidFill>
                  <a:srgbClr val="FF0000"/>
                </a:solidFill>
              </a:rPr>
              <a:t>ACTIVITY:   SHARING ARTICLES</a:t>
            </a:r>
          </a:p>
          <a:p>
            <a:endParaRPr lang="en-US" sz="2800" b="1" dirty="0"/>
          </a:p>
          <a:p>
            <a:pPr>
              <a:buFont typeface="Arial" charset="0"/>
              <a:buChar char="•"/>
            </a:pPr>
            <a:r>
              <a:rPr lang="en-US" sz="2800" b="1" dirty="0"/>
              <a:t>Anchoring Down the Data</a:t>
            </a:r>
          </a:p>
          <a:p>
            <a:pPr>
              <a:buFont typeface="Arial" charset="0"/>
              <a:buChar char="•"/>
            </a:pPr>
            <a:endParaRPr lang="en-US" sz="2800" b="1" dirty="0"/>
          </a:p>
          <a:p>
            <a:pPr>
              <a:buFont typeface="Arial" charset="0"/>
              <a:buChar char="•"/>
            </a:pPr>
            <a:r>
              <a:rPr lang="en-US" sz="2800" b="1" dirty="0"/>
              <a:t>Looking Deeper into the Data</a:t>
            </a:r>
          </a:p>
          <a:p>
            <a:pPr>
              <a:buFont typeface="Arial" charset="0"/>
              <a:buChar char="•"/>
            </a:pPr>
            <a:endParaRPr lang="en-US" sz="2800" b="1" dirty="0"/>
          </a:p>
          <a:p>
            <a:pPr>
              <a:buFont typeface="Arial" charset="0"/>
              <a:buChar char="•"/>
            </a:pPr>
            <a:r>
              <a:rPr lang="en-US" sz="2800" b="1" dirty="0"/>
              <a:t>Learning About and From – Data</a:t>
            </a:r>
          </a:p>
          <a:p>
            <a:pPr>
              <a:buFont typeface="Arial" charset="0"/>
              <a:buChar char="•"/>
            </a:pPr>
            <a:endParaRPr lang="en-US" sz="2800" b="1" dirty="0"/>
          </a:p>
          <a:p>
            <a:pPr>
              <a:buFont typeface="Arial" charset="0"/>
              <a:buChar char="•"/>
            </a:pPr>
            <a:r>
              <a:rPr lang="en-US" sz="2800" b="1" dirty="0"/>
              <a:t>Data That Count</a:t>
            </a:r>
          </a:p>
          <a:p>
            <a:pPr>
              <a:buFont typeface="Arial" charset="0"/>
              <a:buChar char="•"/>
            </a:pPr>
            <a:endParaRPr lang="en-US" sz="2800" b="1" dirty="0"/>
          </a:p>
          <a:p>
            <a:pPr>
              <a:buFont typeface="Arial" charset="0"/>
              <a:buChar char="•"/>
            </a:pPr>
            <a:endParaRPr lang="en-US" sz="28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838200" y="533400"/>
            <a:ext cx="7620000" cy="1143000"/>
          </a:xfrm>
        </p:spPr>
        <p:txBody>
          <a:bodyPr/>
          <a:lstStyle/>
          <a:p>
            <a:pPr algn="ctr" eaLnBrk="1" hangingPunct="1">
              <a:defRPr/>
            </a:pPr>
            <a:r>
              <a:rPr lang="en-US" sz="3200" b="1" i="1" dirty="0" smtClean="0">
                <a:solidFill>
                  <a:schemeClr val="accent1">
                    <a:lumMod val="50000"/>
                  </a:schemeClr>
                </a:solidFill>
                <a:effectLst>
                  <a:outerShdw blurRad="38100" dist="38100" dir="2700000" algn="tl">
                    <a:srgbClr val="C0C0C0"/>
                  </a:outerShdw>
                </a:effectLst>
              </a:rPr>
              <a:t>Significant Outcomes of the 1930 Experiments</a:t>
            </a:r>
          </a:p>
        </p:txBody>
      </p:sp>
      <p:sp>
        <p:nvSpPr>
          <p:cNvPr id="23555" name="Text Placeholder 2"/>
          <p:cNvSpPr>
            <a:spLocks noGrp="1"/>
          </p:cNvSpPr>
          <p:nvPr>
            <p:ph type="body" sz="half" idx="1"/>
          </p:nvPr>
        </p:nvSpPr>
        <p:spPr>
          <a:xfrm>
            <a:off x="762000" y="1752600"/>
            <a:ext cx="8382000" cy="5105400"/>
          </a:xfrm>
        </p:spPr>
        <p:txBody>
          <a:bodyPr/>
          <a:lstStyle/>
          <a:p>
            <a:pPr eaLnBrk="1" hangingPunct="1"/>
            <a:r>
              <a:rPr lang="en-US" b="1" i="1" dirty="0" smtClean="0"/>
              <a:t>Showed that schools were capable of designing programs that would be of interest and support the needs of the  students.</a:t>
            </a:r>
          </a:p>
          <a:p>
            <a:pPr eaLnBrk="1" hangingPunct="1"/>
            <a:r>
              <a:rPr lang="en-US" b="1" i="1" dirty="0" smtClean="0"/>
              <a:t>SAT (entrance exams) were developed as a way of meeting college requirements.</a:t>
            </a:r>
          </a:p>
          <a:p>
            <a:pPr eaLnBrk="1" hangingPunct="1"/>
            <a:endParaRPr lang="en-US" b="1" i="1" dirty="0" smtClean="0"/>
          </a:p>
          <a:p>
            <a:pPr eaLnBrk="1" hangingPunct="1"/>
            <a:r>
              <a:rPr lang="en-US" b="1" i="1" dirty="0" smtClean="0"/>
              <a:t>Faculty Inservice workshops were started.</a:t>
            </a:r>
          </a:p>
          <a:p>
            <a:pPr eaLnBrk="1" hangingPunct="1"/>
            <a:endParaRPr lang="en-US" b="1" i="1" dirty="0" smtClean="0"/>
          </a:p>
        </p:txBody>
      </p:sp>
      <p:sp>
        <p:nvSpPr>
          <p:cNvPr id="4" name="TextBox 3"/>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7651" name="TextBox 4"/>
          <p:cNvSpPr txBox="1">
            <a:spLocks noChangeArrowheads="1"/>
          </p:cNvSpPr>
          <p:nvPr/>
        </p:nvSpPr>
        <p:spPr bwMode="auto">
          <a:xfrm>
            <a:off x="2819400" y="3581400"/>
            <a:ext cx="3733800" cy="923925"/>
          </a:xfrm>
          <a:prstGeom prst="rect">
            <a:avLst/>
          </a:prstGeom>
          <a:noFill/>
          <a:ln w="9525">
            <a:noFill/>
            <a:miter lim="800000"/>
            <a:headEnd/>
            <a:tailEnd/>
          </a:ln>
        </p:spPr>
        <p:txBody>
          <a:bodyPr>
            <a:spAutoFit/>
          </a:bodyPr>
          <a:lstStyle/>
          <a:p>
            <a:r>
              <a:rPr lang="en-US" b="1"/>
              <a:t>Evaluation is not something that occurs at the back end of Instructional Design.</a:t>
            </a:r>
          </a:p>
        </p:txBody>
      </p:sp>
      <p:sp>
        <p:nvSpPr>
          <p:cNvPr id="6" name="Rectangle 5"/>
          <p:cNvSpPr/>
          <p:nvPr/>
        </p:nvSpPr>
        <p:spPr>
          <a:xfrm>
            <a:off x="2590800" y="3429000"/>
            <a:ext cx="4114800" cy="1219200"/>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solidFill>
                <a:srgbClr val="000000"/>
              </a:solidFill>
              <a:ea typeface="ＭＳ Ｐゴシック" pitchFamily="-112" charset="-128"/>
            </a:endParaRPr>
          </a:p>
        </p:txBody>
      </p:sp>
      <p:sp>
        <p:nvSpPr>
          <p:cNvPr id="27653" name="TextBox 6"/>
          <p:cNvSpPr txBox="1">
            <a:spLocks noChangeArrowheads="1"/>
          </p:cNvSpPr>
          <p:nvPr/>
        </p:nvSpPr>
        <p:spPr bwMode="auto">
          <a:xfrm>
            <a:off x="2362200" y="3581400"/>
            <a:ext cx="4419600" cy="1016000"/>
          </a:xfrm>
          <a:prstGeom prst="rect">
            <a:avLst/>
          </a:prstGeom>
          <a:noFill/>
          <a:ln w="9525">
            <a:noFill/>
            <a:miter lim="800000"/>
            <a:headEnd/>
            <a:tailEnd/>
          </a:ln>
        </p:spPr>
        <p:txBody>
          <a:bodyPr>
            <a:spAutoFit/>
          </a:bodyPr>
          <a:lstStyle/>
          <a:p>
            <a:pPr algn="ctr"/>
            <a:r>
              <a:rPr lang="en-US" sz="2000" b="1"/>
              <a:t>Evaluation is not something that only occurs at the backend of Instructional  Design.</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r>
              <a:rPr lang="en-US" sz="1800" dirty="0" smtClean="0"/>
              <a:t>		THE EVALUATOR MUST BE ABLE TO:</a:t>
            </a:r>
          </a:p>
          <a:p>
            <a:pPr>
              <a:buNone/>
            </a:pPr>
            <a:r>
              <a:rPr lang="en-US" sz="1800" dirty="0" smtClean="0"/>
              <a:t>		1.   Describe the object of an evaluation;</a:t>
            </a:r>
          </a:p>
          <a:p>
            <a:pPr>
              <a:buNone/>
            </a:pPr>
            <a:r>
              <a:rPr lang="en-US" sz="1800" dirty="0" smtClean="0"/>
              <a:t>		2.   Describe the context of an evaluation;</a:t>
            </a:r>
          </a:p>
          <a:p>
            <a:pPr>
              <a:buNone/>
            </a:pPr>
            <a:r>
              <a:rPr lang="en-US" sz="1800" dirty="0" smtClean="0"/>
              <a:t>		3.   Conceptualize appropriate purposes and framework for evaluation</a:t>
            </a:r>
          </a:p>
          <a:p>
            <a:pPr>
              <a:buNone/>
            </a:pPr>
            <a:r>
              <a:rPr lang="en-US" sz="1800" dirty="0" smtClean="0"/>
              <a:t>		4.   Identify and select appropriate evaluation questions, information needs;</a:t>
            </a:r>
          </a:p>
          <a:p>
            <a:pPr>
              <a:buNone/>
            </a:pPr>
            <a:r>
              <a:rPr lang="en-US" sz="1800" dirty="0" smtClean="0"/>
              <a:t>		      sources of information;</a:t>
            </a:r>
          </a:p>
          <a:p>
            <a:pPr>
              <a:buNone/>
            </a:pPr>
            <a:r>
              <a:rPr lang="en-US" sz="1800" dirty="0" smtClean="0"/>
              <a:t>		5.   Identify, select, and apply appropriate techniques and procedures for</a:t>
            </a:r>
          </a:p>
          <a:p>
            <a:pPr>
              <a:buNone/>
            </a:pPr>
            <a:r>
              <a:rPr lang="en-US" sz="1800" dirty="0" smtClean="0"/>
              <a:t>		      information collection, processing, and analysis;</a:t>
            </a:r>
          </a:p>
          <a:p>
            <a:pPr>
              <a:buNone/>
            </a:pPr>
            <a:r>
              <a:rPr lang="en-US" sz="1800" dirty="0" smtClean="0"/>
              <a:t>		6.   Determine value of the object of an evaluation;</a:t>
            </a:r>
          </a:p>
          <a:p>
            <a:pPr>
              <a:buNone/>
            </a:pPr>
            <a:r>
              <a:rPr lang="en-US" sz="1800" dirty="0" smtClean="0"/>
              <a:t>		7.   Communicate evaluation plans and results effectively;</a:t>
            </a:r>
          </a:p>
          <a:p>
            <a:pPr>
              <a:buNone/>
            </a:pPr>
            <a:r>
              <a:rPr lang="en-US" sz="1800" dirty="0" smtClean="0"/>
              <a:t>		8.   Manage evaluations;</a:t>
            </a:r>
          </a:p>
          <a:p>
            <a:pPr>
              <a:buNone/>
            </a:pPr>
            <a:r>
              <a:rPr lang="en-US" sz="1800" dirty="0" smtClean="0"/>
              <a:t>		9.   Maintain ethical standards ;</a:t>
            </a:r>
          </a:p>
          <a:p>
            <a:pPr>
              <a:buNone/>
            </a:pPr>
            <a:r>
              <a:rPr lang="en-US" sz="1800" dirty="0" smtClean="0"/>
              <a:t>		10.  Adjust for external factors that affect an evaluation;</a:t>
            </a:r>
          </a:p>
          <a:p>
            <a:pPr>
              <a:buNone/>
            </a:pPr>
            <a:r>
              <a:rPr lang="en-US" sz="1800" dirty="0" smtClean="0"/>
              <a:t>		11.  Evaluate the evaluation (meta-evaluation.)</a:t>
            </a:r>
          </a:p>
          <a:p>
            <a:pPr>
              <a:buNone/>
            </a:pPr>
            <a:endParaRPr lang="en-US" dirty="0" smtClean="0"/>
          </a:p>
          <a:p>
            <a:pPr>
              <a:buNone/>
            </a:pPr>
            <a:endParaRPr lang="en-US" dirty="0" smtClean="0"/>
          </a:p>
          <a:p>
            <a:pPr>
              <a:buNone/>
            </a:pPr>
            <a:endParaRPr lang="en-US" dirty="0" smtClean="0"/>
          </a:p>
          <a:p>
            <a:pPr>
              <a:buNone/>
            </a:pPr>
            <a:endParaRPr lang="en-US" dirty="0"/>
          </a:p>
        </p:txBody>
      </p:sp>
      <p:sp>
        <p:nvSpPr>
          <p:cNvPr id="4" name="Rectangle 3"/>
          <p:cNvSpPr/>
          <p:nvPr/>
        </p:nvSpPr>
        <p:spPr>
          <a:xfrm>
            <a:off x="0" y="0"/>
            <a:ext cx="9144000" cy="6858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rgbClr val="FFFF00"/>
                </a:solidFill>
                <a:latin typeface="Comic Sans MS" pitchFamily="66" charset="0"/>
              </a:rPr>
              <a:t>competencies of the </a:t>
            </a:r>
            <a:endParaRPr lang="en-US" sz="3600" b="1" dirty="0">
              <a:solidFill>
                <a:srgbClr val="FFFF00"/>
              </a:solidFill>
              <a:latin typeface="Comic Sans MS" pitchFamily="66" charset="0"/>
            </a:endParaRPr>
          </a:p>
        </p:txBody>
      </p:sp>
      <p:sp>
        <p:nvSpPr>
          <p:cNvPr id="5" name="Rectangle 4"/>
          <p:cNvSpPr/>
          <p:nvPr/>
        </p:nvSpPr>
        <p:spPr>
          <a:xfrm>
            <a:off x="0" y="685800"/>
            <a:ext cx="304800" cy="6172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839200" y="685800"/>
            <a:ext cx="304800" cy="61722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rot="5400000">
            <a:off x="4457700" y="2476500"/>
            <a:ext cx="228600" cy="8534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04800" y="685800"/>
            <a:ext cx="8534400" cy="8382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smtClean="0">
                <a:solidFill>
                  <a:srgbClr val="00B050"/>
                </a:solidFill>
                <a:latin typeface="Comic Sans MS" pitchFamily="66" charset="0"/>
              </a:rPr>
              <a:t>EVALUATOR</a:t>
            </a:r>
            <a:endParaRPr lang="en-US" sz="5400" b="1" dirty="0">
              <a:solidFill>
                <a:srgbClr val="00B050"/>
              </a:solidFill>
              <a:latin typeface="Comic Sans MS" pitchFamily="66" charset="0"/>
            </a:endParaRPr>
          </a:p>
        </p:txBody>
      </p:sp>
      <p:sp>
        <p:nvSpPr>
          <p:cNvPr id="9" name="Rectangle 8"/>
          <p:cNvSpPr/>
          <p:nvPr/>
        </p:nvSpPr>
        <p:spPr>
          <a:xfrm>
            <a:off x="304800" y="1524000"/>
            <a:ext cx="304800" cy="51054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534400" y="1524000"/>
            <a:ext cx="304800" cy="51054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rot="5400000">
            <a:off x="4457700" y="2552700"/>
            <a:ext cx="228600" cy="79248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ut/>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buNone/>
            </a:pPr>
            <a:endParaRPr lang="en-US" sz="1800" dirty="0" smtClean="0"/>
          </a:p>
          <a:p>
            <a:pPr>
              <a:buNone/>
            </a:pPr>
            <a:endParaRPr lang="en-US" sz="1800" dirty="0" smtClean="0"/>
          </a:p>
          <a:p>
            <a:pPr>
              <a:buNone/>
            </a:pPr>
            <a:endParaRPr lang="en-US" sz="1800" dirty="0" smtClean="0"/>
          </a:p>
          <a:p>
            <a:pPr>
              <a:buNone/>
            </a:pPr>
            <a:endParaRPr lang="en-US" sz="1000" dirty="0" smtClean="0"/>
          </a:p>
          <a:p>
            <a:pPr>
              <a:buNone/>
            </a:pPr>
            <a:endParaRPr lang="en-US" sz="1000" dirty="0" smtClean="0"/>
          </a:p>
          <a:p>
            <a:pPr>
              <a:buNone/>
            </a:pPr>
            <a:r>
              <a:rPr lang="en-US" sz="1800" dirty="0" smtClean="0"/>
              <a:t>               	</a:t>
            </a:r>
          </a:p>
          <a:p>
            <a:pPr>
              <a:buNone/>
            </a:pPr>
            <a:r>
              <a:rPr lang="en-US" sz="1800" dirty="0" smtClean="0"/>
              <a:t>		1.   Conceptual clarity</a:t>
            </a:r>
          </a:p>
          <a:p>
            <a:pPr>
              <a:buNone/>
            </a:pPr>
            <a:endParaRPr lang="en-US" sz="1000" dirty="0" smtClean="0"/>
          </a:p>
          <a:p>
            <a:pPr>
              <a:buNone/>
            </a:pPr>
            <a:r>
              <a:rPr lang="en-US" sz="1800" dirty="0" smtClean="0"/>
              <a:t>		2.   Characterization of the object of the evaluation</a:t>
            </a:r>
          </a:p>
          <a:p>
            <a:pPr>
              <a:buNone/>
            </a:pPr>
            <a:endParaRPr lang="en-US" sz="1000" dirty="0" smtClean="0"/>
          </a:p>
          <a:p>
            <a:pPr>
              <a:buNone/>
            </a:pPr>
            <a:r>
              <a:rPr lang="en-US" sz="1800" dirty="0" smtClean="0"/>
              <a:t>		3.   Recognition and representation of legitimate audiences</a:t>
            </a:r>
          </a:p>
          <a:p>
            <a:pPr>
              <a:buNone/>
            </a:pPr>
            <a:endParaRPr lang="en-US" sz="1000" dirty="0" smtClean="0"/>
          </a:p>
          <a:p>
            <a:pPr>
              <a:buNone/>
            </a:pPr>
            <a:r>
              <a:rPr lang="en-US" sz="1800" dirty="0" smtClean="0"/>
              <a:t>		4.   Sensitivity to political problems</a:t>
            </a:r>
          </a:p>
          <a:p>
            <a:pPr>
              <a:buNone/>
            </a:pPr>
            <a:endParaRPr lang="en-US" sz="1000" dirty="0" smtClean="0"/>
          </a:p>
          <a:p>
            <a:pPr>
              <a:buNone/>
            </a:pPr>
            <a:r>
              <a:rPr lang="en-US" sz="1800" dirty="0" smtClean="0"/>
              <a:t>		5.   Specification of information needs and sources</a:t>
            </a:r>
          </a:p>
          <a:p>
            <a:pPr>
              <a:buNone/>
            </a:pPr>
            <a:endParaRPr lang="en-US" sz="1000" dirty="0" smtClean="0"/>
          </a:p>
          <a:p>
            <a:pPr>
              <a:buNone/>
            </a:pPr>
            <a:r>
              <a:rPr lang="en-US" sz="1800" dirty="0" smtClean="0"/>
              <a:t>		6.   Comprehensiveness / Inclusiveness</a:t>
            </a:r>
          </a:p>
          <a:p>
            <a:pPr>
              <a:buNone/>
            </a:pPr>
            <a:endParaRPr lang="en-US" sz="1000" dirty="0" smtClean="0"/>
          </a:p>
          <a:p>
            <a:pPr>
              <a:buNone/>
            </a:pPr>
            <a:r>
              <a:rPr lang="en-US" sz="1800" dirty="0" smtClean="0"/>
              <a:t>		7.   Technical adequacy</a:t>
            </a:r>
          </a:p>
          <a:p>
            <a:pPr>
              <a:buNone/>
            </a:pPr>
            <a:endParaRPr lang="en-US" sz="1000" dirty="0" smtClean="0"/>
          </a:p>
          <a:p>
            <a:pPr>
              <a:buNone/>
            </a:pPr>
            <a:r>
              <a:rPr lang="en-US" sz="1800" dirty="0" smtClean="0"/>
              <a:t>		8.   Consideration of costs</a:t>
            </a:r>
          </a:p>
          <a:p>
            <a:pPr>
              <a:buNone/>
            </a:pPr>
            <a:endParaRPr lang="en-US" sz="1000" dirty="0" smtClean="0"/>
          </a:p>
          <a:p>
            <a:pPr>
              <a:buNone/>
            </a:pPr>
            <a:r>
              <a:rPr lang="en-US" sz="1800" dirty="0" smtClean="0"/>
              <a:t>		9.   Explicit Standards / Criteria</a:t>
            </a:r>
          </a:p>
          <a:p>
            <a:pPr>
              <a:buNone/>
            </a:pPr>
            <a:endParaRPr lang="en-US" sz="1000" dirty="0" smtClean="0"/>
          </a:p>
          <a:p>
            <a:pPr>
              <a:buNone/>
            </a:pPr>
            <a:r>
              <a:rPr lang="en-US" sz="1800" dirty="0" smtClean="0"/>
              <a:t>		10.  Judgments and / or recommendations </a:t>
            </a:r>
          </a:p>
          <a:p>
            <a:pPr>
              <a:buNone/>
            </a:pPr>
            <a:endParaRPr lang="en-US" sz="1000" dirty="0" smtClean="0"/>
          </a:p>
          <a:p>
            <a:pPr>
              <a:buNone/>
            </a:pPr>
            <a:r>
              <a:rPr lang="en-US" sz="1800" dirty="0" smtClean="0"/>
              <a:t>		11.   Reports tailored to audiences		 </a:t>
            </a:r>
            <a:endParaRPr lang="en-US" sz="1800" dirty="0"/>
          </a:p>
        </p:txBody>
      </p:sp>
      <p:sp>
        <p:nvSpPr>
          <p:cNvPr id="4" name="Rectangle 3"/>
          <p:cNvSpPr/>
          <p:nvPr/>
        </p:nvSpPr>
        <p:spPr>
          <a:xfrm>
            <a:off x="0" y="0"/>
            <a:ext cx="9144000" cy="685800"/>
          </a:xfrm>
          <a:prstGeom prst="rect">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latin typeface="Comic Sans MS" pitchFamily="66" charset="0"/>
              </a:rPr>
              <a:t>characteristics of </a:t>
            </a:r>
            <a:endParaRPr lang="en-US" sz="4400" dirty="0">
              <a:latin typeface="Comic Sans MS" pitchFamily="66" charset="0"/>
            </a:endParaRPr>
          </a:p>
        </p:txBody>
      </p:sp>
      <p:sp>
        <p:nvSpPr>
          <p:cNvPr id="5" name="Rectangle 4"/>
          <p:cNvSpPr/>
          <p:nvPr/>
        </p:nvSpPr>
        <p:spPr>
          <a:xfrm>
            <a:off x="304800" y="685800"/>
            <a:ext cx="8458200" cy="6096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atin typeface="Comic Sans MS" pitchFamily="66" charset="0"/>
              </a:rPr>
              <a:t>GOOD EVALUATIONS</a:t>
            </a:r>
            <a:endParaRPr lang="en-US" sz="4800" dirty="0">
              <a:latin typeface="Comic Sans MS" pitchFamily="66" charset="0"/>
            </a:endParaRPr>
          </a:p>
        </p:txBody>
      </p:sp>
      <p:sp>
        <p:nvSpPr>
          <p:cNvPr id="6" name="Rectangle 5"/>
          <p:cNvSpPr/>
          <p:nvPr/>
        </p:nvSpPr>
        <p:spPr>
          <a:xfrm>
            <a:off x="0" y="685800"/>
            <a:ext cx="304800" cy="6172200"/>
          </a:xfrm>
          <a:prstGeom prst="rect">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8839200" y="685800"/>
            <a:ext cx="304800" cy="6172200"/>
          </a:xfrm>
          <a:prstGeom prst="rect">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04800" y="685800"/>
            <a:ext cx="304800" cy="59436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534400" y="685800"/>
            <a:ext cx="304800" cy="59436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flipV="1">
            <a:off x="304800" y="6705600"/>
            <a:ext cx="8534400" cy="198116"/>
          </a:xfrm>
          <a:prstGeom prst="rect">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04800" y="6553200"/>
            <a:ext cx="8534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ut thruBlk="1"/>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0" y="0"/>
            <a:ext cx="9144000" cy="6858000"/>
          </a:xfrm>
          <a:gradFill flip="none" rotWithShape="1">
            <a:gsLst>
              <a:gs pos="0">
                <a:srgbClr val="03D4A8"/>
              </a:gs>
              <a:gs pos="25000">
                <a:srgbClr val="21D6E0"/>
              </a:gs>
              <a:gs pos="75000">
                <a:srgbClr val="0087E6"/>
              </a:gs>
              <a:gs pos="100000">
                <a:srgbClr val="005CBF"/>
              </a:gs>
            </a:gsLst>
            <a:lin ang="16200000" scaled="1"/>
            <a:tileRect/>
          </a:gradFill>
        </p:spPr>
        <p:txBody>
          <a:bodyPr>
            <a:normAutofit/>
          </a:bodyPr>
          <a:lstStyle/>
          <a:p>
            <a:pPr algn="ctr">
              <a:buNone/>
            </a:pPr>
            <a:r>
              <a:rPr lang="en-US" sz="3600" b="1"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doni MT Black" pitchFamily="18" charset="0"/>
              </a:rPr>
              <a:t>Ethical </a:t>
            </a:r>
          </a:p>
          <a:p>
            <a:pPr algn="ctr">
              <a:buNone/>
            </a:pPr>
            <a:r>
              <a:rPr lang="en-US" sz="3600" b="1"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doni MT Black" pitchFamily="18" charset="0"/>
              </a:rPr>
              <a:t>Principles for </a:t>
            </a:r>
          </a:p>
          <a:p>
            <a:pPr algn="ctr">
              <a:buNone/>
            </a:pPr>
            <a:r>
              <a:rPr lang="en-US" sz="3600" b="1"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doni MT Black" pitchFamily="18" charset="0"/>
              </a:rPr>
              <a:t>educators</a:t>
            </a:r>
            <a:endParaRPr lang="en-US" sz="3600" b="1" cap="all" dirty="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doni MT Black" pitchFamily="18" charset="0"/>
            </a:endParaRPr>
          </a:p>
        </p:txBody>
      </p:sp>
      <p:sp>
        <p:nvSpPr>
          <p:cNvPr id="5" name="Rectangle 4"/>
          <p:cNvSpPr/>
          <p:nvPr/>
        </p:nvSpPr>
        <p:spPr>
          <a:xfrm>
            <a:off x="1524000" y="2743200"/>
            <a:ext cx="5943600" cy="3581400"/>
          </a:xfrm>
          <a:prstGeom prst="rect">
            <a:avLst/>
          </a:prstGeom>
          <a:solidFill>
            <a:schemeClr val="tx2">
              <a:lumMod val="40000"/>
              <a:lumOff val="6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Arial" pitchFamily="34" charset="0"/>
              <a:buChar char="•"/>
            </a:pPr>
            <a:endParaRPr lang="en-US" dirty="0" smtClean="0"/>
          </a:p>
          <a:p>
            <a:pPr marL="800100" lvl="1" indent="-342900">
              <a:buFont typeface="Arial" pitchFamily="34" charset="0"/>
              <a:buChar char="•"/>
            </a:pPr>
            <a:r>
              <a:rPr lang="en-US" b="1" dirty="0" smtClean="0">
                <a:solidFill>
                  <a:schemeClr val="accent1">
                    <a:lumMod val="50000"/>
                  </a:schemeClr>
                </a:solidFill>
              </a:rPr>
              <a:t>AUTONOMY</a:t>
            </a:r>
          </a:p>
          <a:p>
            <a:pPr marL="800100" lvl="1" indent="-342900">
              <a:buFont typeface="Arial" pitchFamily="34" charset="0"/>
              <a:buChar char="•"/>
            </a:pPr>
            <a:endParaRPr lang="en-US" b="1" dirty="0" smtClean="0">
              <a:solidFill>
                <a:schemeClr val="accent1">
                  <a:lumMod val="50000"/>
                </a:schemeClr>
              </a:solidFill>
            </a:endParaRPr>
          </a:p>
          <a:p>
            <a:pPr marL="800100" lvl="1" indent="-342900">
              <a:buFont typeface="Arial" pitchFamily="34" charset="0"/>
              <a:buChar char="•"/>
            </a:pPr>
            <a:r>
              <a:rPr lang="en-US" b="1" dirty="0" smtClean="0">
                <a:solidFill>
                  <a:schemeClr val="accent1">
                    <a:lumMod val="50000"/>
                  </a:schemeClr>
                </a:solidFill>
              </a:rPr>
              <a:t>TRUTHTELLING </a:t>
            </a:r>
          </a:p>
          <a:p>
            <a:pPr marL="800100" lvl="1" indent="-342900">
              <a:buFont typeface="Arial" pitchFamily="34" charset="0"/>
              <a:buChar char="•"/>
            </a:pPr>
            <a:endParaRPr lang="en-US" b="1" dirty="0" smtClean="0">
              <a:solidFill>
                <a:schemeClr val="accent1">
                  <a:lumMod val="50000"/>
                </a:schemeClr>
              </a:solidFill>
            </a:endParaRPr>
          </a:p>
          <a:p>
            <a:pPr marL="800100" lvl="1" indent="-342900">
              <a:buFont typeface="Arial" pitchFamily="34" charset="0"/>
              <a:buChar char="•"/>
            </a:pPr>
            <a:r>
              <a:rPr lang="en-US" b="1" dirty="0" smtClean="0">
                <a:solidFill>
                  <a:schemeClr val="accent1">
                    <a:lumMod val="50000"/>
                  </a:schemeClr>
                </a:solidFill>
              </a:rPr>
              <a:t>CONFIDENTIALITY</a:t>
            </a:r>
          </a:p>
          <a:p>
            <a:pPr marL="800100" lvl="1" indent="-342900">
              <a:buFont typeface="Arial" pitchFamily="34" charset="0"/>
              <a:buChar char="•"/>
            </a:pPr>
            <a:endParaRPr lang="en-US" b="1" dirty="0" smtClean="0">
              <a:solidFill>
                <a:schemeClr val="accent1">
                  <a:lumMod val="50000"/>
                </a:schemeClr>
              </a:solidFill>
            </a:endParaRPr>
          </a:p>
          <a:p>
            <a:pPr marL="800100" lvl="1" indent="-342900">
              <a:buFont typeface="Arial" pitchFamily="34" charset="0"/>
              <a:buChar char="•"/>
            </a:pPr>
            <a:r>
              <a:rPr lang="en-US" b="1" dirty="0" smtClean="0">
                <a:solidFill>
                  <a:schemeClr val="accent1">
                    <a:lumMod val="50000"/>
                  </a:schemeClr>
                </a:solidFill>
              </a:rPr>
              <a:t>FIDELITY</a:t>
            </a:r>
          </a:p>
          <a:p>
            <a:pPr marL="800100" lvl="1" indent="-342900">
              <a:buFont typeface="Arial" pitchFamily="34" charset="0"/>
              <a:buChar char="•"/>
            </a:pPr>
            <a:endParaRPr lang="en-US" b="1" dirty="0" smtClean="0">
              <a:solidFill>
                <a:schemeClr val="accent1">
                  <a:lumMod val="50000"/>
                </a:schemeClr>
              </a:solidFill>
            </a:endParaRPr>
          </a:p>
          <a:p>
            <a:pPr marL="800100" lvl="1" indent="-342900">
              <a:buFont typeface="Arial" pitchFamily="34" charset="0"/>
              <a:buChar char="•"/>
            </a:pPr>
            <a:r>
              <a:rPr lang="en-US" b="1" dirty="0" smtClean="0">
                <a:solidFill>
                  <a:schemeClr val="accent1">
                    <a:lumMod val="50000"/>
                  </a:schemeClr>
                </a:solidFill>
              </a:rPr>
              <a:t>BEMEFICIENCE AND NON-MALEFICENCE</a:t>
            </a:r>
          </a:p>
          <a:p>
            <a:pPr marL="800100" lvl="1" indent="-342900">
              <a:buFont typeface="Arial" pitchFamily="34" charset="0"/>
              <a:buChar char="•"/>
            </a:pPr>
            <a:endParaRPr lang="en-US" b="1" dirty="0" smtClean="0">
              <a:solidFill>
                <a:schemeClr val="accent1">
                  <a:lumMod val="50000"/>
                </a:schemeClr>
              </a:solidFill>
            </a:endParaRPr>
          </a:p>
          <a:p>
            <a:pPr marL="800100" lvl="1" indent="-342900">
              <a:buFont typeface="Arial" pitchFamily="34" charset="0"/>
              <a:buChar char="•"/>
            </a:pPr>
            <a:r>
              <a:rPr lang="en-US" b="1" dirty="0" smtClean="0">
                <a:solidFill>
                  <a:schemeClr val="accent1">
                    <a:lumMod val="50000"/>
                  </a:schemeClr>
                </a:solidFill>
              </a:rPr>
              <a:t>JUSTICE</a:t>
            </a:r>
          </a:p>
          <a:p>
            <a:pPr marL="800100" lvl="1" indent="-342900">
              <a:buFont typeface="Arial" pitchFamily="34" charset="0"/>
              <a:buChar char="•"/>
            </a:pPr>
            <a:endParaRPr lang="en-US" dirty="0" smtClean="0"/>
          </a:p>
          <a:p>
            <a:pPr marL="800100" lvl="1" indent="-342900">
              <a:buFont typeface="Arial" pitchFamily="34" charset="0"/>
              <a:buChar char="•"/>
            </a:pPr>
            <a:endParaRPr lang="en-US" dirty="0"/>
          </a:p>
        </p:txBody>
      </p:sp>
    </p:spTree>
  </p:cSld>
  <p:clrMapOvr>
    <a:masterClrMapping/>
  </p:clrMapOvr>
  <p:transition>
    <p:dissolv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Content Placeholder 2"/>
          <p:cNvSpPr txBox="1">
            <a:spLocks/>
          </p:cNvSpPr>
          <p:nvPr/>
        </p:nvSpPr>
        <p:spPr>
          <a:xfrm>
            <a:off x="0" y="0"/>
            <a:ext cx="9144000" cy="6858000"/>
          </a:xfrm>
          <a:prstGeom prst="rect">
            <a:avLst/>
          </a:prstGeom>
          <a:gradFill flip="none" rotWithShape="1">
            <a:gsLst>
              <a:gs pos="0">
                <a:srgbClr val="03D4A8"/>
              </a:gs>
              <a:gs pos="25000">
                <a:srgbClr val="21D6E0"/>
              </a:gs>
              <a:gs pos="75000">
                <a:srgbClr val="0087E6"/>
              </a:gs>
              <a:gs pos="100000">
                <a:srgbClr val="005CBF"/>
              </a:gs>
            </a:gsLst>
            <a:lin ang="16200000" scaled="1"/>
            <a:tileRect/>
          </a:gradFill>
        </p:spPr>
        <p:txBody>
          <a:bodyPr vert="horz">
            <a:normAutofit/>
          </a:bodyPr>
          <a:lstStyle/>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3600" b="1" i="0" u="none" strike="noStrike" kern="1200" cap="all" spc="0" normalizeH="0" baseline="0" noProof="0"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Bodoni MT Black" pitchFamily="18" charset="0"/>
                <a:ea typeface="+mn-ea"/>
                <a:cs typeface="+mn-cs"/>
              </a:rPr>
              <a:t>Vocation to</a:t>
            </a:r>
          </a:p>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en-US" sz="3600" b="1"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doni MT Black" pitchFamily="18" charset="0"/>
              </a:rPr>
              <a:t>Teaching</a:t>
            </a:r>
            <a:endParaRPr kumimoji="0" lang="en-US" sz="3600" b="1" i="0" u="none" strike="noStrike" kern="1200" cap="all" spc="0" normalizeH="0" baseline="0" noProof="0" dirty="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Bodoni MT Black" pitchFamily="18" charset="0"/>
              <a:ea typeface="+mn-ea"/>
              <a:cs typeface="+mn-cs"/>
            </a:endParaRPr>
          </a:p>
        </p:txBody>
      </p:sp>
      <p:sp>
        <p:nvSpPr>
          <p:cNvPr id="6" name="Rectangle 5"/>
          <p:cNvSpPr/>
          <p:nvPr/>
        </p:nvSpPr>
        <p:spPr>
          <a:xfrm>
            <a:off x="1524000" y="1905000"/>
            <a:ext cx="5943600" cy="4343400"/>
          </a:xfrm>
          <a:prstGeom prst="rect">
            <a:avLst/>
          </a:prstGeom>
          <a:solidFill>
            <a:schemeClr val="tx2">
              <a:lumMod val="40000"/>
              <a:lumOff val="6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Arial" pitchFamily="34" charset="0"/>
              <a:buChar char="•"/>
            </a:pPr>
            <a:endParaRPr lang="en-US" dirty="0" smtClean="0"/>
          </a:p>
          <a:p>
            <a:pPr marL="800100" lvl="1" indent="-342900">
              <a:buFont typeface="Arial" pitchFamily="34" charset="0"/>
              <a:buChar char="•"/>
            </a:pPr>
            <a:r>
              <a:rPr lang="en-US" b="1" dirty="0" smtClean="0">
                <a:solidFill>
                  <a:schemeClr val="accent1">
                    <a:lumMod val="50000"/>
                  </a:schemeClr>
                </a:solidFill>
              </a:rPr>
              <a:t>Connect both heart and mind </a:t>
            </a:r>
          </a:p>
          <a:p>
            <a:pPr marL="800100" lvl="1" indent="-342900">
              <a:buFont typeface="Arial" pitchFamily="34" charset="0"/>
              <a:buChar char="•"/>
            </a:pPr>
            <a:endParaRPr lang="en-US" b="1" dirty="0" smtClean="0">
              <a:solidFill>
                <a:schemeClr val="accent1">
                  <a:lumMod val="50000"/>
                </a:schemeClr>
              </a:solidFill>
            </a:endParaRPr>
          </a:p>
          <a:p>
            <a:pPr marL="800100" lvl="1" indent="-342900">
              <a:buFont typeface="Arial" pitchFamily="34" charset="0"/>
              <a:buChar char="•"/>
            </a:pPr>
            <a:r>
              <a:rPr lang="en-US" b="1" dirty="0" smtClean="0">
                <a:solidFill>
                  <a:schemeClr val="accent1">
                    <a:lumMod val="50000"/>
                  </a:schemeClr>
                </a:solidFill>
              </a:rPr>
              <a:t>Receiving and welcoming </a:t>
            </a:r>
          </a:p>
          <a:p>
            <a:pPr marL="800100" lvl="1" indent="-342900">
              <a:buFont typeface="Arial" pitchFamily="34" charset="0"/>
              <a:buChar char="•"/>
            </a:pPr>
            <a:endParaRPr lang="en-US" b="1" dirty="0" smtClean="0">
              <a:solidFill>
                <a:schemeClr val="accent1">
                  <a:lumMod val="50000"/>
                </a:schemeClr>
              </a:solidFill>
            </a:endParaRPr>
          </a:p>
          <a:p>
            <a:pPr marL="800100" lvl="1" indent="-342900">
              <a:buFont typeface="Arial" pitchFamily="34" charset="0"/>
              <a:buChar char="•"/>
            </a:pPr>
            <a:r>
              <a:rPr lang="en-US" b="1" dirty="0" smtClean="0">
                <a:solidFill>
                  <a:schemeClr val="accent1">
                    <a:lumMod val="50000"/>
                  </a:schemeClr>
                </a:solidFill>
              </a:rPr>
              <a:t>Questioning ourselves and learners </a:t>
            </a:r>
          </a:p>
          <a:p>
            <a:pPr marL="800100" lvl="1" indent="-342900">
              <a:buFont typeface="Arial" pitchFamily="34" charset="0"/>
              <a:buChar char="•"/>
            </a:pPr>
            <a:endParaRPr lang="en-US" b="1" dirty="0" smtClean="0">
              <a:solidFill>
                <a:schemeClr val="accent1">
                  <a:lumMod val="50000"/>
                </a:schemeClr>
              </a:solidFill>
            </a:endParaRPr>
          </a:p>
          <a:p>
            <a:pPr marL="800100" lvl="1" indent="-342900">
              <a:buFont typeface="Arial" pitchFamily="34" charset="0"/>
              <a:buChar char="•"/>
            </a:pPr>
            <a:r>
              <a:rPr lang="en-US" b="1" dirty="0" smtClean="0">
                <a:solidFill>
                  <a:schemeClr val="accent1">
                    <a:lumMod val="50000"/>
                  </a:schemeClr>
                </a:solidFill>
              </a:rPr>
              <a:t>Telling the story; beware of national amnesia</a:t>
            </a:r>
          </a:p>
          <a:p>
            <a:pPr marL="800100" lvl="1" indent="-342900">
              <a:buFont typeface="Arial" pitchFamily="34" charset="0"/>
              <a:buChar char="•"/>
            </a:pPr>
            <a:endParaRPr lang="en-US" b="1" dirty="0" smtClean="0">
              <a:solidFill>
                <a:schemeClr val="accent1">
                  <a:lumMod val="50000"/>
                </a:schemeClr>
              </a:solidFill>
            </a:endParaRPr>
          </a:p>
          <a:p>
            <a:pPr marL="800100" lvl="1" indent="-342900">
              <a:buFont typeface="Arial" pitchFamily="34" charset="0"/>
              <a:buChar char="•"/>
            </a:pPr>
            <a:r>
              <a:rPr lang="en-US" b="1" dirty="0" smtClean="0">
                <a:solidFill>
                  <a:schemeClr val="accent1">
                    <a:lumMod val="50000"/>
                  </a:schemeClr>
                </a:solidFill>
              </a:rPr>
              <a:t>Professing</a:t>
            </a:r>
          </a:p>
          <a:p>
            <a:pPr marL="1257300" lvl="2" indent="-342900">
              <a:buFont typeface="Arial" pitchFamily="34" charset="0"/>
              <a:buChar char="•"/>
            </a:pPr>
            <a:r>
              <a:rPr lang="en-US" b="1" dirty="0" smtClean="0">
                <a:solidFill>
                  <a:schemeClr val="accent1">
                    <a:lumMod val="50000"/>
                  </a:schemeClr>
                </a:solidFill>
              </a:rPr>
              <a:t>Careful listening</a:t>
            </a:r>
          </a:p>
          <a:p>
            <a:pPr marL="1257300" lvl="2" indent="-342900">
              <a:buFont typeface="Arial" pitchFamily="34" charset="0"/>
              <a:buChar char="•"/>
            </a:pPr>
            <a:r>
              <a:rPr lang="en-US" b="1" dirty="0" smtClean="0">
                <a:solidFill>
                  <a:schemeClr val="accent1">
                    <a:lumMod val="50000"/>
                  </a:schemeClr>
                </a:solidFill>
              </a:rPr>
              <a:t>Thinking larger than setting</a:t>
            </a:r>
          </a:p>
          <a:p>
            <a:pPr marL="1257300" lvl="2" indent="-342900">
              <a:buFont typeface="Arial" pitchFamily="34" charset="0"/>
              <a:buChar char="•"/>
            </a:pPr>
            <a:r>
              <a:rPr lang="en-US" b="1" dirty="0" smtClean="0">
                <a:solidFill>
                  <a:schemeClr val="accent1">
                    <a:lumMod val="50000"/>
                  </a:schemeClr>
                </a:solidFill>
              </a:rPr>
              <a:t>Discourse of friendship</a:t>
            </a:r>
          </a:p>
          <a:p>
            <a:pPr marL="1257300" lvl="2" indent="-342900">
              <a:buFont typeface="Arial" pitchFamily="34" charset="0"/>
              <a:buChar char="•"/>
            </a:pPr>
            <a:endParaRPr lang="en-US" b="1" dirty="0" smtClean="0">
              <a:solidFill>
                <a:schemeClr val="accent1">
                  <a:lumMod val="50000"/>
                </a:schemeClr>
              </a:solidFill>
            </a:endParaRPr>
          </a:p>
          <a:p>
            <a:pPr marL="800100" lvl="1" indent="-342900">
              <a:buFont typeface="Arial" pitchFamily="34" charset="0"/>
              <a:buChar char="•"/>
            </a:pPr>
            <a:r>
              <a:rPr lang="en-US" b="1" dirty="0" smtClean="0">
                <a:solidFill>
                  <a:schemeClr val="accent1">
                    <a:lumMod val="50000"/>
                  </a:schemeClr>
                </a:solidFill>
              </a:rPr>
              <a:t>Challenge: WRITE IT DOWN!</a:t>
            </a:r>
          </a:p>
          <a:p>
            <a:pPr marL="1257300" lvl="2" indent="-342900"/>
            <a:endParaRPr lang="en-US" b="1" dirty="0" smtClean="0">
              <a:solidFill>
                <a:schemeClr val="accent1">
                  <a:lumMod val="50000"/>
                </a:schemeClr>
              </a:solidFill>
            </a:endParaRPr>
          </a:p>
          <a:p>
            <a:pPr marL="1257300" lvl="2" indent="-342900">
              <a:buFont typeface="Arial" pitchFamily="34" charset="0"/>
              <a:buChar char="•"/>
            </a:pPr>
            <a:endParaRPr lang="en-US" b="1" dirty="0" smtClean="0">
              <a:solidFill>
                <a:schemeClr val="accent1">
                  <a:lumMod val="50000"/>
                </a:schemeClr>
              </a:solidFill>
            </a:endParaRPr>
          </a:p>
          <a:p>
            <a:pPr marL="1257300" lvl="2" indent="-342900">
              <a:buFont typeface="Arial" pitchFamily="34" charset="0"/>
              <a:buChar char="•"/>
            </a:pPr>
            <a:endParaRPr lang="en-US" b="1" dirty="0" smtClean="0">
              <a:solidFill>
                <a:schemeClr val="accent1">
                  <a:lumMod val="50000"/>
                </a:schemeClr>
              </a:solidFill>
            </a:endParaRPr>
          </a:p>
          <a:p>
            <a:pPr marL="1257300" lvl="2" indent="-342900"/>
            <a:endParaRPr lang="en-US" b="1" dirty="0" smtClean="0">
              <a:solidFill>
                <a:schemeClr val="accent1">
                  <a:lumMod val="50000"/>
                </a:schemeClr>
              </a:solidFill>
            </a:endParaRPr>
          </a:p>
          <a:p>
            <a:pPr marL="800100" lvl="1" indent="-342900">
              <a:buFont typeface="Arial" pitchFamily="34" charset="0"/>
              <a:buChar char="•"/>
            </a:pPr>
            <a:endParaRPr lang="en-US" dirty="0" smtClean="0"/>
          </a:p>
          <a:p>
            <a:pPr marL="800100" lvl="1" indent="-342900">
              <a:buFont typeface="Arial" pitchFamily="34" charset="0"/>
              <a:buChar char="•"/>
            </a:pPr>
            <a:endParaRPr lang="en-US" dirty="0"/>
          </a:p>
        </p:txBody>
      </p:sp>
    </p:spTree>
  </p:cSld>
  <p:clrMapOvr>
    <a:masterClrMapping/>
  </p:clrMapOvr>
  <p:transition>
    <p:fad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buNone/>
            </a:pPr>
            <a:endParaRPr lang="en-US" dirty="0"/>
          </a:p>
        </p:txBody>
      </p:sp>
      <p:sp>
        <p:nvSpPr>
          <p:cNvPr id="4" name="Rectangle 3"/>
          <p:cNvSpPr/>
          <p:nvPr/>
        </p:nvSpPr>
        <p:spPr>
          <a:xfrm>
            <a:off x="0" y="0"/>
            <a:ext cx="9144000" cy="685800"/>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chemeClr val="accent1">
                    <a:lumMod val="50000"/>
                  </a:schemeClr>
                </a:solidFill>
              </a:rPr>
              <a:t>ASSESSMENT OPTIONS</a:t>
            </a:r>
            <a:endParaRPr lang="en-US" sz="4400" b="1" dirty="0">
              <a:solidFill>
                <a:schemeClr val="accent1">
                  <a:lumMod val="50000"/>
                </a:schemeClr>
              </a:solidFill>
            </a:endParaRPr>
          </a:p>
        </p:txBody>
      </p:sp>
      <p:sp>
        <p:nvSpPr>
          <p:cNvPr id="5" name="Rectangle 4"/>
          <p:cNvSpPr/>
          <p:nvPr/>
        </p:nvSpPr>
        <p:spPr>
          <a:xfrm>
            <a:off x="0" y="685800"/>
            <a:ext cx="304800" cy="6172200"/>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839200" y="685800"/>
            <a:ext cx="304800" cy="6172200"/>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04800" y="6629400"/>
            <a:ext cx="8534400" cy="228600"/>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04800" y="685800"/>
            <a:ext cx="8534400" cy="594360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57200" y="838200"/>
            <a:ext cx="8229600" cy="1447800"/>
          </a:xfrm>
          <a:prstGeom prst="rect">
            <a:avLst/>
          </a:prstGeom>
          <a:gradFill flip="none" rotWithShape="1">
            <a:gsLst>
              <a:gs pos="0">
                <a:schemeClr val="bg2">
                  <a:lumMod val="25000"/>
                </a:schemeClr>
              </a:gs>
              <a:gs pos="50000">
                <a:schemeClr val="accent1">
                  <a:tint val="44500"/>
                  <a:satMod val="160000"/>
                </a:schemeClr>
              </a:gs>
              <a:gs pos="100000">
                <a:schemeClr val="accent1">
                  <a:tint val="23500"/>
                  <a:satMod val="16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b="1" dirty="0" smtClean="0">
                <a:solidFill>
                  <a:schemeClr val="accent1">
                    <a:lumMod val="50000"/>
                  </a:schemeClr>
                </a:solidFill>
              </a:rPr>
              <a:t>PRODUCT EXAMINATION</a:t>
            </a:r>
          </a:p>
          <a:p>
            <a:pPr marL="342900" indent="-342900"/>
            <a:r>
              <a:rPr lang="en-US" dirty="0" smtClean="0">
                <a:solidFill>
                  <a:schemeClr val="accent1">
                    <a:lumMod val="50000"/>
                  </a:schemeClr>
                </a:solidFill>
              </a:rPr>
              <a:t>	</a:t>
            </a:r>
            <a:r>
              <a:rPr lang="en-US" u="sng" dirty="0" smtClean="0">
                <a:solidFill>
                  <a:schemeClr val="accent1">
                    <a:lumMod val="50000"/>
                  </a:schemeClr>
                </a:solidFill>
              </a:rPr>
              <a:t>ADVANTAGES</a:t>
            </a:r>
            <a:r>
              <a:rPr lang="en-US" dirty="0" smtClean="0">
                <a:solidFill>
                  <a:schemeClr val="accent1">
                    <a:lumMod val="50000"/>
                  </a:schemeClr>
                </a:solidFill>
              </a:rPr>
              <a:t> – high validity; simulates / measures real – life situation or performance</a:t>
            </a:r>
          </a:p>
          <a:p>
            <a:pPr marL="342900" indent="-342900"/>
            <a:r>
              <a:rPr lang="en-US" dirty="0" smtClean="0">
                <a:solidFill>
                  <a:schemeClr val="accent1">
                    <a:lumMod val="50000"/>
                  </a:schemeClr>
                </a:solidFill>
              </a:rPr>
              <a:t>	</a:t>
            </a:r>
            <a:r>
              <a:rPr lang="en-US" u="sng" dirty="0" smtClean="0">
                <a:solidFill>
                  <a:schemeClr val="accent1">
                    <a:lumMod val="50000"/>
                  </a:schemeClr>
                </a:solidFill>
              </a:rPr>
              <a:t>DISADVANTAGES </a:t>
            </a:r>
            <a:r>
              <a:rPr lang="en-US" dirty="0" smtClean="0">
                <a:solidFill>
                  <a:schemeClr val="accent1">
                    <a:lumMod val="50000"/>
                  </a:schemeClr>
                </a:solidFill>
              </a:rPr>
              <a:t>– scoring is difficult (different faculty must agree on criteria) time consuming to score </a:t>
            </a:r>
            <a:endParaRPr lang="en-US" dirty="0">
              <a:solidFill>
                <a:schemeClr val="accent1">
                  <a:lumMod val="50000"/>
                </a:schemeClr>
              </a:solidFill>
            </a:endParaRPr>
          </a:p>
        </p:txBody>
      </p:sp>
      <p:sp>
        <p:nvSpPr>
          <p:cNvPr id="10" name="Rectangle 9"/>
          <p:cNvSpPr/>
          <p:nvPr/>
        </p:nvSpPr>
        <p:spPr>
          <a:xfrm>
            <a:off x="457200" y="2514600"/>
            <a:ext cx="8229600" cy="1219200"/>
          </a:xfrm>
          <a:prstGeom prst="rect">
            <a:avLst/>
          </a:prstGeom>
          <a:gradFill flip="none" rotWithShape="1">
            <a:gsLst>
              <a:gs pos="0">
                <a:schemeClr val="tx2">
                  <a:lumMod val="50000"/>
                </a:schemeClr>
              </a:gs>
              <a:gs pos="50000">
                <a:schemeClr val="accent1">
                  <a:tint val="44500"/>
                  <a:satMod val="160000"/>
                </a:schemeClr>
              </a:gs>
              <a:gs pos="100000">
                <a:schemeClr val="accent1">
                  <a:tint val="23500"/>
                  <a:satMod val="16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AutoNum type="arabicPeriod" startAt="2"/>
            </a:pPr>
            <a:r>
              <a:rPr lang="en-US" b="1" dirty="0" smtClean="0">
                <a:solidFill>
                  <a:schemeClr val="accent1">
                    <a:lumMod val="50000"/>
                  </a:schemeClr>
                </a:solidFill>
              </a:rPr>
              <a:t>SITUATIONAL ASSESSMENTS </a:t>
            </a:r>
          </a:p>
          <a:p>
            <a:pPr marL="342900" indent="-342900"/>
            <a:r>
              <a:rPr lang="en-US" dirty="0" smtClean="0">
                <a:solidFill>
                  <a:schemeClr val="accent1">
                    <a:lumMod val="50000"/>
                  </a:schemeClr>
                </a:solidFill>
              </a:rPr>
              <a:t>	</a:t>
            </a:r>
            <a:r>
              <a:rPr lang="en-US" u="sng" dirty="0" smtClean="0">
                <a:solidFill>
                  <a:schemeClr val="accent1">
                    <a:lumMod val="50000"/>
                  </a:schemeClr>
                </a:solidFill>
              </a:rPr>
              <a:t>ADVANTAGES</a:t>
            </a:r>
            <a:r>
              <a:rPr lang="en-US" dirty="0" smtClean="0">
                <a:solidFill>
                  <a:schemeClr val="accent1">
                    <a:lumMod val="50000"/>
                  </a:schemeClr>
                </a:solidFill>
              </a:rPr>
              <a:t> – simulates real – life situations; has high validity</a:t>
            </a:r>
          </a:p>
          <a:p>
            <a:pPr marL="342900" indent="-342900"/>
            <a:r>
              <a:rPr lang="en-US" dirty="0" smtClean="0">
                <a:solidFill>
                  <a:schemeClr val="accent1">
                    <a:lumMod val="50000"/>
                  </a:schemeClr>
                </a:solidFill>
              </a:rPr>
              <a:t>	</a:t>
            </a:r>
            <a:r>
              <a:rPr lang="en-US" u="sng" dirty="0" smtClean="0">
                <a:solidFill>
                  <a:schemeClr val="accent1">
                    <a:lumMod val="50000"/>
                  </a:schemeClr>
                </a:solidFill>
              </a:rPr>
              <a:t>DISADVANTAGES</a:t>
            </a:r>
            <a:r>
              <a:rPr lang="en-US" dirty="0" smtClean="0">
                <a:solidFill>
                  <a:schemeClr val="accent1">
                    <a:lumMod val="50000"/>
                  </a:schemeClr>
                </a:solidFill>
              </a:rPr>
              <a:t> – scoring is difficult &amp; time consuming; maybe unreliable; requires trained observer</a:t>
            </a:r>
            <a:endParaRPr lang="en-US" dirty="0">
              <a:solidFill>
                <a:schemeClr val="accent1">
                  <a:lumMod val="50000"/>
                </a:schemeClr>
              </a:solidFill>
            </a:endParaRPr>
          </a:p>
        </p:txBody>
      </p:sp>
      <p:sp>
        <p:nvSpPr>
          <p:cNvPr id="11" name="Rectangle 10"/>
          <p:cNvSpPr/>
          <p:nvPr/>
        </p:nvSpPr>
        <p:spPr>
          <a:xfrm>
            <a:off x="457200" y="3962400"/>
            <a:ext cx="8229600" cy="2514600"/>
          </a:xfrm>
          <a:prstGeom prst="rect">
            <a:avLst/>
          </a:prstGeom>
          <a:gradFill flip="none" rotWithShape="1">
            <a:gsLst>
              <a:gs pos="0">
                <a:schemeClr val="tx2">
                  <a:lumMod val="50000"/>
                </a:schemeClr>
              </a:gs>
              <a:gs pos="50000">
                <a:schemeClr val="accent1">
                  <a:tint val="44500"/>
                  <a:satMod val="160000"/>
                </a:schemeClr>
              </a:gs>
              <a:gs pos="100000">
                <a:schemeClr val="accent1">
                  <a:tint val="23500"/>
                  <a:satMod val="16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AutoNum type="arabicPeriod" startAt="3"/>
            </a:pPr>
            <a:r>
              <a:rPr lang="en-US" b="1" dirty="0" smtClean="0">
                <a:solidFill>
                  <a:schemeClr val="accent1">
                    <a:lumMod val="50000"/>
                  </a:schemeClr>
                </a:solidFill>
              </a:rPr>
              <a:t>WRITTEN ASSESSMENTS </a:t>
            </a:r>
          </a:p>
          <a:p>
            <a:pPr marL="342900" indent="-342900"/>
            <a:r>
              <a:rPr lang="en-US" dirty="0" smtClean="0">
                <a:solidFill>
                  <a:schemeClr val="accent1">
                    <a:lumMod val="50000"/>
                  </a:schemeClr>
                </a:solidFill>
              </a:rPr>
              <a:t>	</a:t>
            </a:r>
            <a:r>
              <a:rPr lang="en-US" u="sng" dirty="0" smtClean="0">
                <a:solidFill>
                  <a:schemeClr val="accent1">
                    <a:lumMod val="50000"/>
                  </a:schemeClr>
                </a:solidFill>
              </a:rPr>
              <a:t>ADVANTAGES</a:t>
            </a:r>
            <a:r>
              <a:rPr lang="en-US" dirty="0" smtClean="0">
                <a:solidFill>
                  <a:schemeClr val="accent1">
                    <a:lumMod val="50000"/>
                  </a:schemeClr>
                </a:solidFill>
              </a:rPr>
              <a:t> – economical &amp; efficient</a:t>
            </a:r>
          </a:p>
          <a:p>
            <a:pPr marL="342900" indent="-342900"/>
            <a:r>
              <a:rPr lang="en-US" dirty="0" smtClean="0">
                <a:solidFill>
                  <a:schemeClr val="accent1">
                    <a:lumMod val="50000"/>
                  </a:schemeClr>
                </a:solidFill>
              </a:rPr>
              <a:t>	</a:t>
            </a:r>
            <a:r>
              <a:rPr lang="en-US" u="sng" dirty="0" smtClean="0">
                <a:solidFill>
                  <a:schemeClr val="accent1">
                    <a:lumMod val="50000"/>
                  </a:schemeClr>
                </a:solidFill>
              </a:rPr>
              <a:t>DISADVANTAGES </a:t>
            </a:r>
            <a:r>
              <a:rPr lang="en-US" dirty="0" smtClean="0">
                <a:solidFill>
                  <a:schemeClr val="accent1">
                    <a:lumMod val="50000"/>
                  </a:schemeClr>
                </a:solidFill>
              </a:rPr>
              <a:t>– may not be valid</a:t>
            </a:r>
          </a:p>
          <a:p>
            <a:pPr marL="342900" indent="-342900"/>
            <a:r>
              <a:rPr lang="en-US" dirty="0" smtClean="0">
                <a:solidFill>
                  <a:schemeClr val="accent1">
                    <a:lumMod val="50000"/>
                  </a:schemeClr>
                </a:solidFill>
              </a:rPr>
              <a:t>		</a:t>
            </a:r>
            <a:r>
              <a:rPr lang="en-US" u="sng" dirty="0" smtClean="0">
                <a:solidFill>
                  <a:schemeClr val="accent1">
                    <a:lumMod val="50000"/>
                  </a:schemeClr>
                </a:solidFill>
              </a:rPr>
              <a:t>FREE RESPONSE</a:t>
            </a:r>
          </a:p>
          <a:p>
            <a:pPr marL="342900" indent="-342900"/>
            <a:r>
              <a:rPr lang="en-US" dirty="0" smtClean="0">
                <a:solidFill>
                  <a:schemeClr val="accent1">
                    <a:lumMod val="50000"/>
                  </a:schemeClr>
                </a:solidFill>
              </a:rPr>
              <a:t>	Encourages organization of ideas; relatively easy to develop, but scoring is time consuming and may be unreliable </a:t>
            </a:r>
          </a:p>
          <a:p>
            <a:pPr marL="342900" indent="-342900"/>
            <a:r>
              <a:rPr lang="en-US" dirty="0" smtClean="0">
                <a:solidFill>
                  <a:schemeClr val="accent1">
                    <a:lumMod val="50000"/>
                  </a:schemeClr>
                </a:solidFill>
              </a:rPr>
              <a:t>		</a:t>
            </a:r>
            <a:r>
              <a:rPr lang="en-US" u="sng" dirty="0" smtClean="0">
                <a:solidFill>
                  <a:schemeClr val="accent1">
                    <a:lumMod val="50000"/>
                  </a:schemeClr>
                </a:solidFill>
              </a:rPr>
              <a:t>STRUCTURED RESPONSE</a:t>
            </a:r>
          </a:p>
          <a:p>
            <a:pPr marL="342900" indent="-342900"/>
            <a:r>
              <a:rPr lang="en-US" dirty="0" smtClean="0">
                <a:solidFill>
                  <a:schemeClr val="accent1">
                    <a:lumMod val="50000"/>
                  </a:schemeClr>
                </a:solidFill>
              </a:rPr>
              <a:t>	Efficient, effective, relatively easy to develop, but difficult and time consuming</a:t>
            </a:r>
            <a:endParaRPr lang="en-US" dirty="0">
              <a:solidFill>
                <a:schemeClr val="accent1">
                  <a:lumMod val="50000"/>
                </a:schemeClr>
              </a:solidFill>
            </a:endParaRPr>
          </a:p>
        </p:txBody>
      </p:sp>
    </p:spTree>
  </p:cSld>
  <p:clrMapOvr>
    <a:masterClrMapping/>
  </p:clrMapOvr>
  <p:transition>
    <p:fade thruBlk="1"/>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p:spPr>
        <p:txBody>
          <a:bodyPr>
            <a:normAutofit fontScale="90000"/>
          </a:bodyPr>
          <a:lstStyle/>
          <a:p>
            <a:pPr algn="ctr"/>
            <a:r>
              <a:rPr lang="en-US" dirty="0" smtClean="0">
                <a:effectLst>
                  <a:outerShdw blurRad="60007" dist="310007" dir="7680000" sy="30000" kx="1300200" algn="ctr" rotWithShape="0">
                    <a:prstClr val="black">
                      <a:alpha val="32000"/>
                    </a:prstClr>
                  </a:outerShdw>
                </a:effectLst>
                <a:latin typeface="Algerian" pitchFamily="82" charset="0"/>
              </a:rPr>
              <a:t>TEACHING – LEARNING EVALUATION MODEL</a:t>
            </a:r>
            <a:endParaRPr lang="en-US" dirty="0">
              <a:effectLst>
                <a:outerShdw blurRad="60007" dist="310007" dir="7680000" sy="30000" kx="1300200" algn="ctr" rotWithShape="0">
                  <a:prstClr val="black">
                    <a:alpha val="32000"/>
                  </a:prstClr>
                </a:outerShdw>
              </a:effectLst>
              <a:latin typeface="Algerian" pitchFamily="82" charset="0"/>
            </a:endParaRPr>
          </a:p>
        </p:txBody>
      </p:sp>
      <p:sp>
        <p:nvSpPr>
          <p:cNvPr id="3" name="Content Placeholder 2"/>
          <p:cNvSpPr>
            <a:spLocks noGrp="1"/>
          </p:cNvSpPr>
          <p:nvPr>
            <p:ph idx="1"/>
          </p:nvPr>
        </p:nvSpPr>
        <p:spPr>
          <a:xfrm>
            <a:off x="457200" y="1219200"/>
            <a:ext cx="8229600" cy="5638800"/>
          </a:xfrm>
        </p:spPr>
        <p:txBody>
          <a:bodyPr/>
          <a:lstStyle/>
          <a:p>
            <a:pPr>
              <a:buNone/>
            </a:pPr>
            <a:endParaRPr lang="en-US" dirty="0" smtClean="0"/>
          </a:p>
        </p:txBody>
      </p:sp>
      <p:sp>
        <p:nvSpPr>
          <p:cNvPr id="4" name="Rectangle 3"/>
          <p:cNvSpPr/>
          <p:nvPr/>
        </p:nvSpPr>
        <p:spPr>
          <a:xfrm>
            <a:off x="1981200" y="1295400"/>
            <a:ext cx="6629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Define and Develop Instructional Objectives</a:t>
            </a:r>
            <a:endParaRPr lang="en-US" dirty="0"/>
          </a:p>
        </p:txBody>
      </p:sp>
      <p:sp>
        <p:nvSpPr>
          <p:cNvPr id="5" name="Rectangle 4"/>
          <p:cNvSpPr/>
          <p:nvPr/>
        </p:nvSpPr>
        <p:spPr>
          <a:xfrm>
            <a:off x="1981200" y="2057400"/>
            <a:ext cx="6629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Develop Instruments to Measure Objectives</a:t>
            </a:r>
            <a:endParaRPr lang="en-US" dirty="0"/>
          </a:p>
        </p:txBody>
      </p:sp>
      <p:sp>
        <p:nvSpPr>
          <p:cNvPr id="6" name="Rectangle 5"/>
          <p:cNvSpPr/>
          <p:nvPr/>
        </p:nvSpPr>
        <p:spPr>
          <a:xfrm>
            <a:off x="1981200" y="2819400"/>
            <a:ext cx="22098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Employ the Instruments to Obtain Student Evaluation of the Instructor and Instruction</a:t>
            </a:r>
            <a:endParaRPr lang="en-US" sz="1400" dirty="0"/>
          </a:p>
        </p:txBody>
      </p:sp>
      <p:sp>
        <p:nvSpPr>
          <p:cNvPr id="7" name="Rectangle 6"/>
          <p:cNvSpPr/>
          <p:nvPr/>
        </p:nvSpPr>
        <p:spPr>
          <a:xfrm>
            <a:off x="6019800" y="2819400"/>
            <a:ext cx="22098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Employ the Instruments to Measure Student Achievement</a:t>
            </a:r>
            <a:endParaRPr lang="en-US" sz="1400" dirty="0"/>
          </a:p>
        </p:txBody>
      </p:sp>
      <p:sp>
        <p:nvSpPr>
          <p:cNvPr id="8" name="Rectangle 7"/>
          <p:cNvSpPr/>
          <p:nvPr/>
        </p:nvSpPr>
        <p:spPr>
          <a:xfrm>
            <a:off x="6019800" y="4114800"/>
            <a:ext cx="2209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Provide Feedback to the Instructor and to the Students</a:t>
            </a:r>
            <a:endParaRPr lang="en-US" sz="1400" dirty="0"/>
          </a:p>
        </p:txBody>
      </p:sp>
      <p:sp>
        <p:nvSpPr>
          <p:cNvPr id="9" name="Rectangle 8"/>
          <p:cNvSpPr/>
          <p:nvPr/>
        </p:nvSpPr>
        <p:spPr>
          <a:xfrm>
            <a:off x="1981200" y="4114800"/>
            <a:ext cx="220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Provide Feedback to the Instructor and to the Students</a:t>
            </a:r>
            <a:endParaRPr lang="en-US" sz="1400" dirty="0"/>
          </a:p>
        </p:txBody>
      </p:sp>
      <p:sp>
        <p:nvSpPr>
          <p:cNvPr id="10" name="Rectangle 9"/>
          <p:cNvSpPr/>
          <p:nvPr/>
        </p:nvSpPr>
        <p:spPr>
          <a:xfrm>
            <a:off x="1981200" y="5105400"/>
            <a:ext cx="2209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Determine if the Instructional Objectives have been Accomplished</a:t>
            </a:r>
            <a:endParaRPr lang="en-US" sz="1400" dirty="0"/>
          </a:p>
        </p:txBody>
      </p:sp>
      <p:sp>
        <p:nvSpPr>
          <p:cNvPr id="11" name="Rectangle 10"/>
          <p:cNvSpPr/>
          <p:nvPr/>
        </p:nvSpPr>
        <p:spPr>
          <a:xfrm>
            <a:off x="6019800" y="5181600"/>
            <a:ext cx="2209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Summarize Data During and at the End of the Term for Final Grade Determination</a:t>
            </a:r>
            <a:endParaRPr lang="en-US" sz="1400" dirty="0"/>
          </a:p>
        </p:txBody>
      </p:sp>
      <p:sp>
        <p:nvSpPr>
          <p:cNvPr id="12" name="Rectangle 11"/>
          <p:cNvSpPr/>
          <p:nvPr/>
        </p:nvSpPr>
        <p:spPr>
          <a:xfrm>
            <a:off x="762000" y="6019800"/>
            <a:ext cx="228600" cy="228600"/>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dirty="0"/>
          </a:p>
        </p:txBody>
      </p:sp>
      <p:sp>
        <p:nvSpPr>
          <p:cNvPr id="13" name="Rectangle 12"/>
          <p:cNvSpPr/>
          <p:nvPr/>
        </p:nvSpPr>
        <p:spPr>
          <a:xfrm>
            <a:off x="762000" y="6324600"/>
            <a:ext cx="228600" cy="228600"/>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dirty="0"/>
          </a:p>
        </p:txBody>
      </p:sp>
      <p:sp>
        <p:nvSpPr>
          <p:cNvPr id="14" name="Rectangle 13"/>
          <p:cNvSpPr/>
          <p:nvPr/>
        </p:nvSpPr>
        <p:spPr>
          <a:xfrm>
            <a:off x="762000" y="6629400"/>
            <a:ext cx="228600" cy="228600"/>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dirty="0"/>
          </a:p>
        </p:txBody>
      </p:sp>
      <p:sp>
        <p:nvSpPr>
          <p:cNvPr id="15" name="Rectangle 14"/>
          <p:cNvSpPr/>
          <p:nvPr/>
        </p:nvSpPr>
        <p:spPr>
          <a:xfrm>
            <a:off x="1143000" y="6019800"/>
            <a:ext cx="4953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Student Learning Assessment Process</a:t>
            </a:r>
            <a:endParaRPr lang="en-US" dirty="0">
              <a:solidFill>
                <a:schemeClr val="tx1"/>
              </a:solidFill>
            </a:endParaRPr>
          </a:p>
        </p:txBody>
      </p:sp>
      <p:sp>
        <p:nvSpPr>
          <p:cNvPr id="16" name="Rectangle 15"/>
          <p:cNvSpPr/>
          <p:nvPr/>
        </p:nvSpPr>
        <p:spPr>
          <a:xfrm>
            <a:off x="1143000" y="6324600"/>
            <a:ext cx="4953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Faculty Evaluation Process</a:t>
            </a:r>
            <a:endParaRPr lang="en-US" dirty="0">
              <a:solidFill>
                <a:schemeClr val="tx1"/>
              </a:solidFill>
            </a:endParaRPr>
          </a:p>
        </p:txBody>
      </p:sp>
      <p:sp>
        <p:nvSpPr>
          <p:cNvPr id="17" name="Rectangle 16"/>
          <p:cNvSpPr/>
          <p:nvPr/>
        </p:nvSpPr>
        <p:spPr>
          <a:xfrm>
            <a:off x="1143000" y="6629400"/>
            <a:ext cx="4953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Course Evaluation Process</a:t>
            </a:r>
            <a:endParaRPr lang="en-US" dirty="0">
              <a:solidFill>
                <a:schemeClr val="tx1"/>
              </a:solidFill>
            </a:endParaRPr>
          </a:p>
        </p:txBody>
      </p:sp>
      <p:cxnSp>
        <p:nvCxnSpPr>
          <p:cNvPr id="19" name="Straight Arrow Connector 18"/>
          <p:cNvCxnSpPr>
            <a:stCxn id="4" idx="2"/>
            <a:endCxn id="5" idx="0"/>
          </p:cNvCxnSpPr>
          <p:nvPr/>
        </p:nvCxnSpPr>
        <p:spPr>
          <a:xfrm rot="5400000">
            <a:off x="5181600" y="1943100"/>
            <a:ext cx="2286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6" name="Straight Arrow Connector 35"/>
          <p:cNvCxnSpPr>
            <a:endCxn id="6" idx="0"/>
          </p:cNvCxnSpPr>
          <p:nvPr/>
        </p:nvCxnSpPr>
        <p:spPr>
          <a:xfrm rot="16200000" flipH="1">
            <a:off x="2952750" y="2686050"/>
            <a:ext cx="228600" cy="381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1" name="Straight Arrow Connector 40"/>
          <p:cNvCxnSpPr/>
          <p:nvPr/>
        </p:nvCxnSpPr>
        <p:spPr>
          <a:xfrm rot="16200000" flipH="1">
            <a:off x="2876550" y="3981450"/>
            <a:ext cx="228600" cy="381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2" name="Straight Arrow Connector 41"/>
          <p:cNvCxnSpPr/>
          <p:nvPr/>
        </p:nvCxnSpPr>
        <p:spPr>
          <a:xfrm rot="16200000" flipH="1">
            <a:off x="2876550" y="4972050"/>
            <a:ext cx="228600" cy="381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3" name="Straight Arrow Connector 42"/>
          <p:cNvCxnSpPr/>
          <p:nvPr/>
        </p:nvCxnSpPr>
        <p:spPr>
          <a:xfrm rot="16200000" flipH="1">
            <a:off x="6991350" y="5048250"/>
            <a:ext cx="228600" cy="381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4" name="Straight Arrow Connector 43"/>
          <p:cNvCxnSpPr>
            <a:endCxn id="8" idx="0"/>
          </p:cNvCxnSpPr>
          <p:nvPr/>
        </p:nvCxnSpPr>
        <p:spPr>
          <a:xfrm rot="16200000" flipH="1">
            <a:off x="6953250" y="3943350"/>
            <a:ext cx="228600" cy="1143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6" name="Straight Arrow Connector 45"/>
          <p:cNvCxnSpPr/>
          <p:nvPr/>
        </p:nvCxnSpPr>
        <p:spPr>
          <a:xfrm rot="16200000" flipH="1">
            <a:off x="6781800" y="2667000"/>
            <a:ext cx="228600" cy="76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9" name="Straight Arrow Connector 48"/>
          <p:cNvCxnSpPr/>
          <p:nvPr/>
        </p:nvCxnSpPr>
        <p:spPr>
          <a:xfrm rot="10800000">
            <a:off x="1219200" y="5486400"/>
            <a:ext cx="5334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1" name="Straight Arrow Connector 50"/>
          <p:cNvCxnSpPr/>
          <p:nvPr/>
        </p:nvCxnSpPr>
        <p:spPr>
          <a:xfrm rot="5400000" flipH="1" flipV="1">
            <a:off x="-534194" y="3886994"/>
            <a:ext cx="3049588"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4" name="Straight Arrow Connector 53"/>
          <p:cNvCxnSpPr/>
          <p:nvPr/>
        </p:nvCxnSpPr>
        <p:spPr>
          <a:xfrm>
            <a:off x="1143000" y="2286000"/>
            <a:ext cx="610394" cy="7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59" name="Rectangle 58"/>
          <p:cNvSpPr/>
          <p:nvPr/>
        </p:nvSpPr>
        <p:spPr>
          <a:xfrm>
            <a:off x="5562600" y="6172200"/>
            <a:ext cx="3581400" cy="685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dirty="0" smtClean="0"/>
          </a:p>
          <a:p>
            <a:r>
              <a:rPr lang="en-US" sz="1050" dirty="0" smtClean="0">
                <a:solidFill>
                  <a:schemeClr val="tx1"/>
                </a:solidFill>
              </a:rPr>
              <a:t>Source: Adapted from J. Galen Saylor, William J. Alexander and Arthur J. Lewis</a:t>
            </a:r>
          </a:p>
          <a:p>
            <a:r>
              <a:rPr lang="en-US" sz="1050" dirty="0" smtClean="0">
                <a:solidFill>
                  <a:schemeClr val="tx1"/>
                </a:solidFill>
              </a:rPr>
              <a:t>Curriculum Planning for Better Teaching and Learning (New York; Holt, Rinehart and Winston, 1981)</a:t>
            </a:r>
          </a:p>
          <a:p>
            <a:endParaRPr lang="en-US" sz="1200" dirty="0"/>
          </a:p>
        </p:txBody>
      </p:sp>
    </p:spTree>
  </p:cSld>
  <p:clrMapOvr>
    <a:masterClrMapping/>
  </p:clrMapOvr>
  <p:transition>
    <p:dissolv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buNone/>
            </a:pPr>
            <a:endParaRPr lang="en-US" dirty="0"/>
          </a:p>
        </p:txBody>
      </p:sp>
      <p:sp>
        <p:nvSpPr>
          <p:cNvPr id="5" name="Rectangle 4"/>
          <p:cNvSpPr/>
          <p:nvPr/>
        </p:nvSpPr>
        <p:spPr>
          <a:xfrm>
            <a:off x="0" y="0"/>
            <a:ext cx="9144000" cy="6858000"/>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dirty="0"/>
          </a:p>
        </p:txBody>
      </p:sp>
      <p:sp>
        <p:nvSpPr>
          <p:cNvPr id="7" name="Rectangle 6"/>
          <p:cNvSpPr/>
          <p:nvPr/>
        </p:nvSpPr>
        <p:spPr>
          <a:xfrm>
            <a:off x="228600" y="228600"/>
            <a:ext cx="8686800" cy="2971800"/>
          </a:xfrm>
          <a:prstGeom prst="rect">
            <a:avLst/>
          </a:prstGeom>
          <a:gradFill flip="none" rotWithShape="1">
            <a:gsLst>
              <a:gs pos="0">
                <a:srgbClr val="E0DB03">
                  <a:shade val="30000"/>
                  <a:satMod val="115000"/>
                </a:srgbClr>
              </a:gs>
              <a:gs pos="50000">
                <a:srgbClr val="E0DB03">
                  <a:shade val="67500"/>
                  <a:satMod val="115000"/>
                </a:srgbClr>
              </a:gs>
              <a:gs pos="100000">
                <a:srgbClr val="E0DB03">
                  <a:shade val="100000"/>
                  <a:satMod val="115000"/>
                </a:srgbClr>
              </a:gs>
            </a:gsLst>
            <a:lin ang="16200000" scaled="1"/>
            <a:tileRect/>
          </a:gradFill>
          <a:ln>
            <a:solidFill>
              <a:srgbClr val="E0DB0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	</a:t>
            </a:r>
            <a:r>
              <a:rPr lang="en-US" b="1" u="sng" dirty="0" smtClean="0">
                <a:solidFill>
                  <a:srgbClr val="FF0000"/>
                </a:solidFill>
              </a:rPr>
              <a:t>Goal: Admission of qualified students</a:t>
            </a:r>
          </a:p>
          <a:p>
            <a:r>
              <a:rPr lang="en-US" dirty="0" smtClean="0"/>
              <a:t>		</a:t>
            </a:r>
          </a:p>
          <a:p>
            <a:r>
              <a:rPr lang="en-US" dirty="0" smtClean="0"/>
              <a:t>		</a:t>
            </a:r>
            <a:r>
              <a:rPr lang="en-US" i="1" dirty="0" smtClean="0">
                <a:solidFill>
                  <a:srgbClr val="FF0000"/>
                </a:solidFill>
              </a:rPr>
              <a:t>Outcome data bearing on goal:</a:t>
            </a:r>
          </a:p>
          <a:p>
            <a:endParaRPr lang="en-US" sz="1000" i="1" dirty="0" smtClean="0">
              <a:solidFill>
                <a:srgbClr val="FF0000"/>
              </a:solidFill>
            </a:endParaRPr>
          </a:p>
          <a:p>
            <a:pPr lvl="4">
              <a:buFont typeface="Arial" pitchFamily="34" charset="0"/>
              <a:buChar char="•"/>
            </a:pPr>
            <a:r>
              <a:rPr lang="en-US" i="1" dirty="0" smtClean="0">
                <a:solidFill>
                  <a:srgbClr val="FF0000"/>
                </a:solidFill>
              </a:rPr>
              <a:t>   Demographic data</a:t>
            </a:r>
          </a:p>
          <a:p>
            <a:pPr lvl="4">
              <a:buFont typeface="Arial" pitchFamily="34" charset="0"/>
              <a:buChar char="•"/>
            </a:pPr>
            <a:r>
              <a:rPr lang="en-US" i="1" dirty="0" smtClean="0">
                <a:solidFill>
                  <a:srgbClr val="FF0000"/>
                </a:solidFill>
              </a:rPr>
              <a:t>   Standardized test results</a:t>
            </a:r>
          </a:p>
          <a:p>
            <a:pPr lvl="4">
              <a:buFont typeface="Arial" pitchFamily="34" charset="0"/>
              <a:buChar char="•"/>
            </a:pPr>
            <a:r>
              <a:rPr lang="en-US" i="1" dirty="0" smtClean="0">
                <a:solidFill>
                  <a:srgbClr val="FF0000"/>
                </a:solidFill>
              </a:rPr>
              <a:t>   Undergraduate origins</a:t>
            </a:r>
          </a:p>
          <a:p>
            <a:pPr lvl="4">
              <a:buFont typeface="Arial" pitchFamily="34" charset="0"/>
              <a:buChar char="•"/>
            </a:pPr>
            <a:r>
              <a:rPr lang="en-US" i="1" dirty="0" smtClean="0">
                <a:solidFill>
                  <a:srgbClr val="FF0000"/>
                </a:solidFill>
              </a:rPr>
              <a:t>   Undergraduate courses taken</a:t>
            </a:r>
          </a:p>
          <a:p>
            <a:pPr lvl="4">
              <a:buFont typeface="Arial" pitchFamily="34" charset="0"/>
              <a:buChar char="•"/>
            </a:pPr>
            <a:r>
              <a:rPr lang="en-US" i="1" dirty="0" smtClean="0">
                <a:solidFill>
                  <a:srgbClr val="FF0000"/>
                </a:solidFill>
              </a:rPr>
              <a:t>   Undergraduate grades</a:t>
            </a:r>
          </a:p>
          <a:p>
            <a:pPr lvl="4">
              <a:buFont typeface="Arial" pitchFamily="34" charset="0"/>
              <a:buChar char="•"/>
            </a:pPr>
            <a:r>
              <a:rPr lang="en-US" i="1" dirty="0" smtClean="0">
                <a:solidFill>
                  <a:srgbClr val="FF0000"/>
                </a:solidFill>
              </a:rPr>
              <a:t>   Data from admissions interviews</a:t>
            </a:r>
          </a:p>
          <a:p>
            <a:pPr lvl="4">
              <a:buFont typeface="Arial" pitchFamily="34" charset="0"/>
              <a:buChar char="•"/>
            </a:pPr>
            <a:r>
              <a:rPr lang="en-US" i="1" dirty="0" smtClean="0">
                <a:solidFill>
                  <a:srgbClr val="FF0000"/>
                </a:solidFill>
              </a:rPr>
              <a:t>   Extracurricular activities</a:t>
            </a:r>
          </a:p>
          <a:p>
            <a:endParaRPr lang="en-US" dirty="0"/>
          </a:p>
        </p:txBody>
      </p:sp>
      <p:sp>
        <p:nvSpPr>
          <p:cNvPr id="8" name="Rectangle 7"/>
          <p:cNvSpPr/>
          <p:nvPr/>
        </p:nvSpPr>
        <p:spPr>
          <a:xfrm>
            <a:off x="228600" y="3429000"/>
            <a:ext cx="8686800" cy="3276600"/>
          </a:xfrm>
          <a:prstGeom prst="rect">
            <a:avLst/>
          </a:prstGeom>
          <a:gradFill flip="none" rotWithShape="1">
            <a:gsLst>
              <a:gs pos="0">
                <a:srgbClr val="E0DB03">
                  <a:shade val="30000"/>
                  <a:satMod val="115000"/>
                </a:srgbClr>
              </a:gs>
              <a:gs pos="50000">
                <a:srgbClr val="E0DB03">
                  <a:shade val="67500"/>
                  <a:satMod val="115000"/>
                </a:srgbClr>
              </a:gs>
              <a:gs pos="100000">
                <a:srgbClr val="E0DB03">
                  <a:shade val="100000"/>
                  <a:satMod val="115000"/>
                </a:srgbClr>
              </a:gs>
            </a:gsLst>
            <a:lin ang="16200000" scaled="1"/>
            <a:tileRect/>
          </a:gradFill>
          <a:ln>
            <a:solidFill>
              <a:srgbClr val="E0DB0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	</a:t>
            </a:r>
            <a:r>
              <a:rPr lang="en-US" b="1" u="sng" dirty="0" smtClean="0">
                <a:solidFill>
                  <a:srgbClr val="FF0000"/>
                </a:solidFill>
              </a:rPr>
              <a:t>Goal: Success in the Educational program</a:t>
            </a:r>
          </a:p>
          <a:p>
            <a:endParaRPr lang="en-US" sz="1000" dirty="0" smtClean="0"/>
          </a:p>
          <a:p>
            <a:r>
              <a:rPr lang="en-US" dirty="0" smtClean="0"/>
              <a:t>		</a:t>
            </a:r>
            <a:r>
              <a:rPr lang="en-US" i="1" dirty="0" smtClean="0">
                <a:solidFill>
                  <a:srgbClr val="FF0000"/>
                </a:solidFill>
              </a:rPr>
              <a:t>Outcome data bearing on goal :</a:t>
            </a:r>
          </a:p>
          <a:p>
            <a:endParaRPr lang="en-US" i="1" dirty="0" smtClean="0">
              <a:solidFill>
                <a:srgbClr val="FF0000"/>
              </a:solidFill>
            </a:endParaRPr>
          </a:p>
          <a:p>
            <a:pPr lvl="4">
              <a:buFont typeface="Arial" pitchFamily="34" charset="0"/>
              <a:buChar char="•"/>
            </a:pPr>
            <a:r>
              <a:rPr lang="en-US" i="1" dirty="0" smtClean="0">
                <a:solidFill>
                  <a:srgbClr val="FF0000"/>
                </a:solidFill>
              </a:rPr>
              <a:t>   Course examination results</a:t>
            </a:r>
          </a:p>
          <a:p>
            <a:pPr lvl="4">
              <a:buFont typeface="Arial" pitchFamily="34" charset="0"/>
              <a:buChar char="•"/>
            </a:pPr>
            <a:r>
              <a:rPr lang="en-US" i="1" dirty="0" smtClean="0">
                <a:solidFill>
                  <a:srgbClr val="FF0000"/>
                </a:solidFill>
              </a:rPr>
              <a:t>   Standardized test results</a:t>
            </a:r>
          </a:p>
          <a:p>
            <a:pPr lvl="4">
              <a:buFont typeface="Arial" pitchFamily="34" charset="0"/>
              <a:buChar char="•"/>
            </a:pPr>
            <a:r>
              <a:rPr lang="en-US" i="1" dirty="0" smtClean="0">
                <a:solidFill>
                  <a:srgbClr val="FF0000"/>
                </a:solidFill>
              </a:rPr>
              <a:t>   Record of faculty and / or professional observation of skills</a:t>
            </a:r>
          </a:p>
          <a:p>
            <a:pPr lvl="4">
              <a:buFont typeface="Arial" pitchFamily="34" charset="0"/>
              <a:buChar char="•"/>
            </a:pPr>
            <a:r>
              <a:rPr lang="en-US" i="1" dirty="0" smtClean="0">
                <a:solidFill>
                  <a:srgbClr val="FF0000"/>
                </a:solidFill>
              </a:rPr>
              <a:t>   Examinations of specific practice competencies</a:t>
            </a:r>
          </a:p>
          <a:p>
            <a:pPr lvl="4">
              <a:buFont typeface="Arial" pitchFamily="34" charset="0"/>
              <a:buChar char="•"/>
            </a:pPr>
            <a:r>
              <a:rPr lang="en-US" i="1" dirty="0" smtClean="0">
                <a:solidFill>
                  <a:srgbClr val="FF0000"/>
                </a:solidFill>
              </a:rPr>
              <a:t>   Student questionnaires on satisfaction </a:t>
            </a:r>
          </a:p>
          <a:p>
            <a:pPr lvl="4">
              <a:buFont typeface="Arial" pitchFamily="34" charset="0"/>
              <a:buChar char="•"/>
            </a:pPr>
            <a:r>
              <a:rPr lang="en-US" i="1" dirty="0" smtClean="0">
                <a:solidFill>
                  <a:srgbClr val="FF0000"/>
                </a:solidFill>
              </a:rPr>
              <a:t>   Performance of graduates on licensure and specialty </a:t>
            </a:r>
          </a:p>
          <a:p>
            <a:pPr lvl="4"/>
            <a:r>
              <a:rPr lang="en-US" i="1" dirty="0" smtClean="0">
                <a:solidFill>
                  <a:srgbClr val="FF0000"/>
                </a:solidFill>
              </a:rPr>
              <a:t>     examinations</a:t>
            </a:r>
          </a:p>
          <a:p>
            <a:pPr lvl="4">
              <a:buFont typeface="Arial" pitchFamily="34" charset="0"/>
              <a:buChar char="•"/>
            </a:pPr>
            <a:r>
              <a:rPr lang="en-US" i="1" dirty="0" smtClean="0">
                <a:solidFill>
                  <a:srgbClr val="FF0000"/>
                </a:solidFill>
              </a:rPr>
              <a:t>   Acceptance of graduates into further study</a:t>
            </a:r>
          </a:p>
          <a:p>
            <a:pPr lvl="5">
              <a:buFont typeface="Arial" pitchFamily="34" charset="0"/>
              <a:buChar char="•"/>
            </a:pPr>
            <a:endParaRPr lang="en-US" dirty="0"/>
          </a:p>
        </p:txBody>
      </p:sp>
      <p:sp>
        <p:nvSpPr>
          <p:cNvPr id="9" name="Rectangle 8"/>
          <p:cNvSpPr/>
          <p:nvPr/>
        </p:nvSpPr>
        <p:spPr>
          <a:xfrm>
            <a:off x="990600" y="0"/>
            <a:ext cx="381000" cy="6858000"/>
          </a:xfrm>
          <a:prstGeom prst="rect">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5400000" scaled="1"/>
            <a:tileRect/>
          </a:gra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3600" b="1" u="sng" dirty="0" smtClean="0">
                <a:solidFill>
                  <a:srgbClr val="FF0000"/>
                </a:solidFill>
              </a:rPr>
              <a:t>G</a:t>
            </a:r>
          </a:p>
          <a:p>
            <a:pPr algn="ctr"/>
            <a:endParaRPr lang="en-US" sz="3600" dirty="0" smtClean="0"/>
          </a:p>
          <a:p>
            <a:pPr algn="ctr"/>
            <a:endParaRPr lang="en-US" sz="3600" dirty="0" smtClean="0"/>
          </a:p>
          <a:p>
            <a:pPr algn="ctr"/>
            <a:endParaRPr lang="en-US" sz="3600" dirty="0" smtClean="0"/>
          </a:p>
          <a:p>
            <a:pPr algn="ctr"/>
            <a:endParaRPr lang="en-US" sz="3600" dirty="0" smtClean="0"/>
          </a:p>
          <a:p>
            <a:pPr algn="ctr"/>
            <a:endParaRPr lang="en-US" sz="2800" dirty="0" smtClean="0"/>
          </a:p>
          <a:p>
            <a:pPr algn="ctr"/>
            <a:r>
              <a:rPr lang="en-US" sz="3600" b="1" u="sng" dirty="0" smtClean="0">
                <a:solidFill>
                  <a:srgbClr val="FF0000"/>
                </a:solidFill>
              </a:rPr>
              <a:t>G</a:t>
            </a:r>
          </a:p>
        </p:txBody>
      </p:sp>
    </p:spTree>
  </p:cSld>
  <p:clrMapOvr>
    <a:masterClrMapping/>
  </p:clrMapOvr>
  <p:transition>
    <p:fade thruBlk="1"/>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buNone/>
            </a:pPr>
            <a:endParaRPr lang="en-US" dirty="0"/>
          </a:p>
        </p:txBody>
      </p:sp>
      <p:sp>
        <p:nvSpPr>
          <p:cNvPr id="5" name="Rectangle 4"/>
          <p:cNvSpPr/>
          <p:nvPr/>
        </p:nvSpPr>
        <p:spPr>
          <a:xfrm>
            <a:off x="0" y="0"/>
            <a:ext cx="9144000" cy="6858000"/>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dirty="0"/>
          </a:p>
        </p:txBody>
      </p:sp>
      <p:sp>
        <p:nvSpPr>
          <p:cNvPr id="7" name="Rectangle 6"/>
          <p:cNvSpPr/>
          <p:nvPr/>
        </p:nvSpPr>
        <p:spPr>
          <a:xfrm>
            <a:off x="228600" y="228600"/>
            <a:ext cx="8686800" cy="3657600"/>
          </a:xfrm>
          <a:prstGeom prst="rect">
            <a:avLst/>
          </a:prstGeom>
          <a:gradFill flip="none" rotWithShape="1">
            <a:gsLst>
              <a:gs pos="0">
                <a:srgbClr val="E0DB03">
                  <a:shade val="30000"/>
                  <a:satMod val="115000"/>
                </a:srgbClr>
              </a:gs>
              <a:gs pos="50000">
                <a:srgbClr val="E0DB03">
                  <a:shade val="67500"/>
                  <a:satMod val="115000"/>
                </a:srgbClr>
              </a:gs>
              <a:gs pos="100000">
                <a:srgbClr val="E0DB03">
                  <a:shade val="100000"/>
                  <a:satMod val="115000"/>
                </a:srgbClr>
              </a:gs>
            </a:gsLst>
            <a:lin ang="16200000" scaled="1"/>
            <a:tileRect/>
          </a:gradFill>
          <a:ln>
            <a:solidFill>
              <a:srgbClr val="E0DB0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	   </a:t>
            </a:r>
            <a:r>
              <a:rPr lang="en-US" b="1" u="sng" dirty="0" smtClean="0">
                <a:solidFill>
                  <a:srgbClr val="FF0000"/>
                </a:solidFill>
              </a:rPr>
              <a:t>utcomes</a:t>
            </a:r>
          </a:p>
          <a:p>
            <a:pPr lvl="4">
              <a:buFont typeface="Arial" pitchFamily="34" charset="0"/>
              <a:buChar char="•"/>
            </a:pPr>
            <a:r>
              <a:rPr lang="en-US" dirty="0" smtClean="0">
                <a:solidFill>
                  <a:srgbClr val="FF0000"/>
                </a:solidFill>
              </a:rPr>
              <a:t>   </a:t>
            </a:r>
            <a:r>
              <a:rPr lang="en-US" i="1" dirty="0" smtClean="0">
                <a:solidFill>
                  <a:srgbClr val="FF0000"/>
                </a:solidFill>
              </a:rPr>
              <a:t>Outcomes are results.</a:t>
            </a:r>
          </a:p>
          <a:p>
            <a:pPr lvl="4">
              <a:buFont typeface="Arial" pitchFamily="34" charset="0"/>
              <a:buChar char="•"/>
            </a:pPr>
            <a:r>
              <a:rPr lang="en-US" i="1" dirty="0" smtClean="0">
                <a:solidFill>
                  <a:srgbClr val="FF0000"/>
                </a:solidFill>
              </a:rPr>
              <a:t>   The value of results depends on the goals </a:t>
            </a:r>
          </a:p>
          <a:p>
            <a:pPr lvl="4">
              <a:buFont typeface="Arial" pitchFamily="34" charset="0"/>
              <a:buChar char="•"/>
            </a:pPr>
            <a:r>
              <a:rPr lang="en-US" i="1" dirty="0" smtClean="0">
                <a:solidFill>
                  <a:srgbClr val="FF0000"/>
                </a:solidFill>
              </a:rPr>
              <a:t>   We must begin with the clear identification of goals,</a:t>
            </a:r>
          </a:p>
          <a:p>
            <a:pPr lvl="4">
              <a:buFont typeface="Arial" pitchFamily="34" charset="0"/>
              <a:buChar char="•"/>
            </a:pPr>
            <a:r>
              <a:rPr lang="en-US" i="1" dirty="0" smtClean="0">
                <a:solidFill>
                  <a:srgbClr val="FF0000"/>
                </a:solidFill>
              </a:rPr>
              <a:t>   Then find outcomes that allow determination of the extent to </a:t>
            </a:r>
          </a:p>
          <a:p>
            <a:pPr lvl="4"/>
            <a:r>
              <a:rPr lang="en-US" i="1" dirty="0" smtClean="0">
                <a:solidFill>
                  <a:srgbClr val="FF0000"/>
                </a:solidFill>
              </a:rPr>
              <a:t>     which the goals are met.</a:t>
            </a:r>
          </a:p>
          <a:p>
            <a:pPr lvl="4">
              <a:buFont typeface="Arial" pitchFamily="34" charset="0"/>
              <a:buChar char="•"/>
            </a:pPr>
            <a:r>
              <a:rPr lang="en-US" i="1" dirty="0" smtClean="0">
                <a:solidFill>
                  <a:srgbClr val="FF0000"/>
                </a:solidFill>
              </a:rPr>
              <a:t>   These outcomes are gathered, </a:t>
            </a:r>
          </a:p>
          <a:p>
            <a:pPr lvl="4">
              <a:buFont typeface="Arial" pitchFamily="34" charset="0"/>
              <a:buChar char="•"/>
            </a:pPr>
            <a:r>
              <a:rPr lang="en-US" i="1" dirty="0" smtClean="0">
                <a:solidFill>
                  <a:srgbClr val="FF0000"/>
                </a:solidFill>
              </a:rPr>
              <a:t>   And an analysis made of how well (or to what extent) goals have</a:t>
            </a:r>
          </a:p>
          <a:p>
            <a:pPr lvl="4"/>
            <a:r>
              <a:rPr lang="en-US" i="1" dirty="0" smtClean="0">
                <a:solidFill>
                  <a:srgbClr val="FF0000"/>
                </a:solidFill>
              </a:rPr>
              <a:t>     been met.</a:t>
            </a:r>
          </a:p>
          <a:p>
            <a:pPr lvl="4">
              <a:buFont typeface="Arial" pitchFamily="34" charset="0"/>
              <a:buChar char="•"/>
            </a:pPr>
            <a:r>
              <a:rPr lang="en-US" i="1" dirty="0" smtClean="0">
                <a:solidFill>
                  <a:srgbClr val="FF0000"/>
                </a:solidFill>
              </a:rPr>
              <a:t>   That summative analysis can be useful externally in documenting   </a:t>
            </a:r>
          </a:p>
          <a:p>
            <a:pPr lvl="4"/>
            <a:r>
              <a:rPr lang="en-US" i="1" dirty="0" smtClean="0">
                <a:solidFill>
                  <a:srgbClr val="FF0000"/>
                </a:solidFill>
              </a:rPr>
              <a:t>     the success of a school or of its programs.</a:t>
            </a:r>
          </a:p>
          <a:p>
            <a:pPr lvl="4">
              <a:buFont typeface="Arial" pitchFamily="34" charset="0"/>
              <a:buChar char="•"/>
            </a:pPr>
            <a:r>
              <a:rPr lang="en-US" i="1" dirty="0" smtClean="0">
                <a:solidFill>
                  <a:srgbClr val="FF0000"/>
                </a:solidFill>
              </a:rPr>
              <a:t>   But of greater importance is the formative use of outcome data </a:t>
            </a:r>
          </a:p>
          <a:p>
            <a:pPr lvl="4"/>
            <a:r>
              <a:rPr lang="en-US" i="1" dirty="0" smtClean="0">
                <a:solidFill>
                  <a:srgbClr val="FF0000"/>
                </a:solidFill>
              </a:rPr>
              <a:t>     and analysis to provide guidance to constructive change.</a:t>
            </a:r>
          </a:p>
          <a:p>
            <a:endParaRPr lang="en-US" dirty="0"/>
          </a:p>
        </p:txBody>
      </p:sp>
      <p:sp>
        <p:nvSpPr>
          <p:cNvPr id="8" name="Rectangle 7"/>
          <p:cNvSpPr/>
          <p:nvPr/>
        </p:nvSpPr>
        <p:spPr>
          <a:xfrm>
            <a:off x="228600" y="3962400"/>
            <a:ext cx="8686800" cy="2743200"/>
          </a:xfrm>
          <a:prstGeom prst="rect">
            <a:avLst/>
          </a:prstGeom>
          <a:gradFill flip="none" rotWithShape="1">
            <a:gsLst>
              <a:gs pos="0">
                <a:srgbClr val="E0DB03">
                  <a:shade val="30000"/>
                  <a:satMod val="115000"/>
                </a:srgbClr>
              </a:gs>
              <a:gs pos="50000">
                <a:srgbClr val="E0DB03">
                  <a:shade val="67500"/>
                  <a:satMod val="115000"/>
                </a:srgbClr>
              </a:gs>
              <a:gs pos="100000">
                <a:srgbClr val="E0DB03">
                  <a:shade val="100000"/>
                  <a:satMod val="115000"/>
                </a:srgbClr>
              </a:gs>
            </a:gsLst>
            <a:lin ang="16200000" scaled="1"/>
            <a:tileRect/>
          </a:gradFill>
          <a:ln>
            <a:solidFill>
              <a:srgbClr val="E0DB0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	</a:t>
            </a:r>
            <a:r>
              <a:rPr lang="en-US" u="sng" dirty="0" smtClean="0">
                <a:solidFill>
                  <a:srgbClr val="FF0000"/>
                </a:solidFill>
              </a:rPr>
              <a:t>o </a:t>
            </a:r>
            <a:r>
              <a:rPr lang="en-US" b="1" u="sng" dirty="0" smtClean="0">
                <a:solidFill>
                  <a:srgbClr val="FF0000"/>
                </a:solidFill>
              </a:rPr>
              <a:t>ow Can Outcomes Help Schools?</a:t>
            </a:r>
          </a:p>
          <a:p>
            <a:pPr lvl="4">
              <a:buFont typeface="Arial" pitchFamily="34" charset="0"/>
              <a:buChar char="•"/>
            </a:pPr>
            <a:r>
              <a:rPr lang="en-US" i="1" dirty="0" smtClean="0">
                <a:solidFill>
                  <a:srgbClr val="FF0000"/>
                </a:solidFill>
              </a:rPr>
              <a:t>   Demonstrating to the public that supports them that a good </a:t>
            </a:r>
          </a:p>
          <a:p>
            <a:pPr lvl="4"/>
            <a:r>
              <a:rPr lang="en-US" i="1" dirty="0" smtClean="0">
                <a:solidFill>
                  <a:srgbClr val="FF0000"/>
                </a:solidFill>
              </a:rPr>
              <a:t>     educational job is being done and continued investment in the </a:t>
            </a:r>
          </a:p>
          <a:p>
            <a:pPr lvl="4"/>
            <a:r>
              <a:rPr lang="en-US" i="1" dirty="0" smtClean="0">
                <a:solidFill>
                  <a:srgbClr val="FF0000"/>
                </a:solidFill>
              </a:rPr>
              <a:t>     schools is warranted;</a:t>
            </a:r>
          </a:p>
          <a:p>
            <a:pPr lvl="4">
              <a:buFont typeface="Arial" pitchFamily="34" charset="0"/>
              <a:buChar char="•"/>
            </a:pPr>
            <a:r>
              <a:rPr lang="en-US" i="1" dirty="0" smtClean="0">
                <a:solidFill>
                  <a:srgbClr val="FF0000"/>
                </a:solidFill>
              </a:rPr>
              <a:t>   Meeting external requirements, such as those of accrediting </a:t>
            </a:r>
          </a:p>
          <a:p>
            <a:pPr lvl="4"/>
            <a:r>
              <a:rPr lang="en-US" i="1" dirty="0" smtClean="0">
                <a:solidFill>
                  <a:srgbClr val="FF0000"/>
                </a:solidFill>
              </a:rPr>
              <a:t>    agencies and funding organizations;</a:t>
            </a:r>
          </a:p>
          <a:p>
            <a:pPr lvl="4">
              <a:buFont typeface="Arial" pitchFamily="34" charset="0"/>
              <a:buChar char="•"/>
            </a:pPr>
            <a:r>
              <a:rPr lang="en-US" i="1" dirty="0" smtClean="0">
                <a:solidFill>
                  <a:srgbClr val="FF0000"/>
                </a:solidFill>
              </a:rPr>
              <a:t>   Providing a basis for making informed decisions;</a:t>
            </a:r>
          </a:p>
          <a:p>
            <a:pPr lvl="4">
              <a:buFont typeface="Arial" pitchFamily="34" charset="0"/>
              <a:buChar char="•"/>
            </a:pPr>
            <a:r>
              <a:rPr lang="en-US" i="1" dirty="0" smtClean="0">
                <a:solidFill>
                  <a:srgbClr val="FF0000"/>
                </a:solidFill>
              </a:rPr>
              <a:t>   Most importantly, seeking effective ways to stimulate and  </a:t>
            </a:r>
          </a:p>
          <a:p>
            <a:pPr lvl="4"/>
            <a:r>
              <a:rPr lang="en-US" i="1" dirty="0" smtClean="0">
                <a:solidFill>
                  <a:srgbClr val="FF0000"/>
                </a:solidFill>
              </a:rPr>
              <a:t>    document </a:t>
            </a:r>
            <a:r>
              <a:rPr lang="en-US" i="1" smtClean="0">
                <a:solidFill>
                  <a:srgbClr val="FF0000"/>
                </a:solidFill>
              </a:rPr>
              <a:t>constructive change </a:t>
            </a:r>
            <a:r>
              <a:rPr lang="en-US" i="1" dirty="0" smtClean="0">
                <a:solidFill>
                  <a:srgbClr val="FF0000"/>
                </a:solidFill>
              </a:rPr>
              <a:t>within the institution.</a:t>
            </a:r>
          </a:p>
          <a:p>
            <a:pPr lvl="5">
              <a:buFont typeface="Arial" pitchFamily="34" charset="0"/>
              <a:buChar char="•"/>
            </a:pPr>
            <a:endParaRPr lang="en-US" dirty="0"/>
          </a:p>
        </p:txBody>
      </p:sp>
      <p:sp>
        <p:nvSpPr>
          <p:cNvPr id="9" name="Rectangle 8"/>
          <p:cNvSpPr/>
          <p:nvPr/>
        </p:nvSpPr>
        <p:spPr>
          <a:xfrm>
            <a:off x="990600" y="0"/>
            <a:ext cx="381000" cy="6858000"/>
          </a:xfrm>
          <a:prstGeom prst="rect">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5400000" scaled="1"/>
            <a:tileRect/>
          </a:gra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3600" b="1" u="sng" dirty="0" smtClean="0">
                <a:solidFill>
                  <a:srgbClr val="FF0000"/>
                </a:solidFill>
              </a:rPr>
              <a:t>O</a:t>
            </a:r>
          </a:p>
          <a:p>
            <a:pPr algn="ctr"/>
            <a:endParaRPr lang="en-US" sz="3600" dirty="0" smtClean="0"/>
          </a:p>
          <a:p>
            <a:pPr algn="ctr"/>
            <a:endParaRPr lang="en-US" sz="3600" dirty="0" smtClean="0"/>
          </a:p>
          <a:p>
            <a:pPr algn="ctr"/>
            <a:endParaRPr lang="en-US" sz="3600" dirty="0" smtClean="0"/>
          </a:p>
          <a:p>
            <a:pPr algn="ctr"/>
            <a:endParaRPr lang="en-US" sz="3600" dirty="0" smtClean="0"/>
          </a:p>
          <a:p>
            <a:pPr algn="ctr"/>
            <a:endParaRPr lang="en-US" sz="2800" dirty="0" smtClean="0"/>
          </a:p>
          <a:p>
            <a:pPr algn="ctr"/>
            <a:endParaRPr lang="en-US" sz="3600" u="sng" dirty="0" smtClean="0"/>
          </a:p>
          <a:p>
            <a:pPr algn="ctr"/>
            <a:r>
              <a:rPr lang="en-US" sz="3600" b="1" u="sng" dirty="0" smtClean="0">
                <a:solidFill>
                  <a:srgbClr val="FF0000"/>
                </a:solidFill>
              </a:rPr>
              <a:t>H</a:t>
            </a:r>
          </a:p>
        </p:txBody>
      </p:sp>
    </p:spTree>
  </p:cSld>
  <p:clrMapOvr>
    <a:masterClrMapping/>
  </p:clrMapOvr>
  <p:transition>
    <p:fade thruBlk="1"/>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704088"/>
            <a:ext cx="8229600" cy="2039112"/>
          </a:xfrm>
        </p:spPr>
        <p:txBody>
          <a:bodyPr rtlCol="0">
            <a:normAutofit fontScale="90000"/>
          </a:bodyPr>
          <a:lstStyle/>
          <a:p>
            <a:pPr eaLnBrk="1" fontAlgn="auto" hangingPunct="1">
              <a:spcAft>
                <a:spcPts val="0"/>
              </a:spcAft>
              <a:defRPr/>
            </a:pPr>
            <a:r>
              <a:rPr lang="en-US" b="1" i="1" dirty="0" smtClean="0"/>
              <a:t/>
            </a:r>
            <a:br>
              <a:rPr lang="en-US" b="1" i="1" dirty="0" smtClean="0"/>
            </a:br>
            <a:r>
              <a:rPr lang="en-US" b="1" i="1" dirty="0" smtClean="0"/>
              <a:t>To assess skills and performance the use of: </a:t>
            </a:r>
            <a:r>
              <a:rPr lang="en-US" dirty="0" smtClean="0"/>
              <a:t/>
            </a:r>
            <a:br>
              <a:rPr lang="en-US" dirty="0" smtClean="0"/>
            </a:br>
            <a:endParaRPr lang="en-US" dirty="0" smtClean="0"/>
          </a:p>
        </p:txBody>
      </p:sp>
      <p:sp>
        <p:nvSpPr>
          <p:cNvPr id="17411" name="Content Placeholder 2"/>
          <p:cNvSpPr>
            <a:spLocks noGrp="1"/>
          </p:cNvSpPr>
          <p:nvPr>
            <p:ph idx="1"/>
          </p:nvPr>
        </p:nvSpPr>
        <p:spPr>
          <a:xfrm>
            <a:off x="457200" y="2057401"/>
            <a:ext cx="8229600" cy="4191000"/>
          </a:xfrm>
        </p:spPr>
        <p:txBody>
          <a:bodyPr/>
          <a:lstStyle/>
          <a:p>
            <a:pPr eaLnBrk="1" hangingPunct="1"/>
            <a:r>
              <a:rPr lang="en-US" b="1" dirty="0" smtClean="0">
                <a:solidFill>
                  <a:srgbClr val="FF0000"/>
                </a:solidFill>
              </a:rPr>
              <a:t>Direct testing of the performance</a:t>
            </a:r>
          </a:p>
          <a:p>
            <a:pPr eaLnBrk="1" hangingPunct="1"/>
            <a:r>
              <a:rPr lang="en-US" b="1" dirty="0" smtClean="0">
                <a:solidFill>
                  <a:srgbClr val="FF0000"/>
                </a:solidFill>
              </a:rPr>
              <a:t>Analysis of naturally occurring events</a:t>
            </a:r>
          </a:p>
          <a:p>
            <a:pPr eaLnBrk="1" hangingPunct="1"/>
            <a:r>
              <a:rPr lang="en-US" b="1" dirty="0" smtClean="0">
                <a:solidFill>
                  <a:srgbClr val="FF0000"/>
                </a:solidFill>
              </a:rPr>
              <a:t>Ratings</a:t>
            </a:r>
          </a:p>
          <a:p>
            <a:pPr eaLnBrk="1" hangingPunct="1"/>
            <a:r>
              <a:rPr lang="en-US" b="1" dirty="0" smtClean="0">
                <a:solidFill>
                  <a:srgbClr val="FF0000"/>
                </a:solidFill>
              </a:rPr>
              <a:t>Checklists of behavior</a:t>
            </a:r>
          </a:p>
          <a:p>
            <a:pPr eaLnBrk="1" hangingPunct="1"/>
            <a:r>
              <a:rPr lang="en-US" b="1" dirty="0" smtClean="0">
                <a:solidFill>
                  <a:srgbClr val="FF0000"/>
                </a:solidFill>
              </a:rPr>
              <a:t>Rubrics</a:t>
            </a:r>
            <a:r>
              <a:rPr lang="en-US" dirty="0" smtClean="0"/>
              <a:t> </a:t>
            </a:r>
          </a:p>
          <a:p>
            <a:pPr eaLnBrk="1" hangingPunct="1">
              <a:buFont typeface="Arial" charset="0"/>
              <a:buNone/>
            </a:pPr>
            <a:r>
              <a:rPr lang="en-US" dirty="0" smtClean="0"/>
              <a:t>                </a:t>
            </a:r>
          </a:p>
          <a:p>
            <a:pPr algn="ctr" eaLnBrk="1" hangingPunct="1">
              <a:buFont typeface="Arial" charset="0"/>
              <a:buNone/>
            </a:pPr>
            <a:r>
              <a:rPr lang="en-US" dirty="0" smtClean="0"/>
              <a:t>    </a:t>
            </a:r>
            <a:r>
              <a:rPr lang="en-US" sz="4400" b="1" i="1" dirty="0" smtClean="0"/>
              <a:t>are suitable methods</a:t>
            </a:r>
          </a:p>
        </p:txBody>
      </p:sp>
      <p:pic>
        <p:nvPicPr>
          <p:cNvPr id="17412" name="Picture 4" descr="C:\Documents and Settings\Tom Wurth\Local Settings\Temporary Internet Files\Content.IE5\K184XYZA\MCj02133950000[1].wmf"/>
          <p:cNvPicPr>
            <a:picLocks noChangeAspect="1" noChangeArrowheads="1"/>
          </p:cNvPicPr>
          <p:nvPr/>
        </p:nvPicPr>
        <p:blipFill>
          <a:blip r:embed="rId3"/>
          <a:srcRect/>
          <a:stretch>
            <a:fillRect/>
          </a:stretch>
        </p:blipFill>
        <p:spPr bwMode="auto">
          <a:xfrm>
            <a:off x="6705600" y="3124200"/>
            <a:ext cx="1754188" cy="17097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lgn="ctr" eaLnBrk="1" hangingPunct="1">
              <a:defRPr/>
            </a:pPr>
            <a:r>
              <a:rPr lang="en-US" sz="3200" b="1" i="1" dirty="0" smtClean="0">
                <a:solidFill>
                  <a:schemeClr val="accent1">
                    <a:lumMod val="50000"/>
                  </a:schemeClr>
                </a:solidFill>
                <a:effectLst>
                  <a:outerShdw blurRad="38100" dist="38100" dir="2700000" algn="tl">
                    <a:srgbClr val="C0C0C0"/>
                  </a:outerShdw>
                </a:effectLst>
              </a:rPr>
              <a:t>More advantages from the 1930 Experiments</a:t>
            </a:r>
          </a:p>
        </p:txBody>
      </p:sp>
      <p:sp>
        <p:nvSpPr>
          <p:cNvPr id="24579" name="Text Placeholder 2"/>
          <p:cNvSpPr>
            <a:spLocks noGrp="1"/>
          </p:cNvSpPr>
          <p:nvPr>
            <p:ph type="body" sz="half" idx="1"/>
          </p:nvPr>
        </p:nvSpPr>
        <p:spPr>
          <a:xfrm>
            <a:off x="762000" y="1828800"/>
            <a:ext cx="8382000" cy="4038600"/>
          </a:xfrm>
        </p:spPr>
        <p:txBody>
          <a:bodyPr/>
          <a:lstStyle/>
          <a:p>
            <a:pPr eaLnBrk="1" hangingPunct="1">
              <a:lnSpc>
                <a:spcPct val="90000"/>
              </a:lnSpc>
            </a:pPr>
            <a:r>
              <a:rPr lang="en-US" sz="3000" b="1" i="1" dirty="0" smtClean="0"/>
              <a:t>Multiple testing methods were being introduced such as questionnaires, observations, and projects, and products. (Tyler, 1987).</a:t>
            </a:r>
          </a:p>
          <a:p>
            <a:pPr eaLnBrk="1" hangingPunct="1">
              <a:lnSpc>
                <a:spcPct val="90000"/>
              </a:lnSpc>
            </a:pPr>
            <a:endParaRPr lang="en-US" sz="3000" b="1" i="1" dirty="0" smtClean="0"/>
          </a:p>
          <a:p>
            <a:pPr eaLnBrk="1" hangingPunct="1">
              <a:lnSpc>
                <a:spcPct val="90000"/>
              </a:lnSpc>
            </a:pPr>
            <a:r>
              <a:rPr lang="en-US" sz="3000" b="1" i="1" dirty="0" smtClean="0"/>
              <a:t>It was recognized that rote memory and drill activities were not especially effective learning strategies. Metacognitive learning strategies were better.</a:t>
            </a:r>
          </a:p>
          <a:p>
            <a:pPr eaLnBrk="1" hangingPunct="1">
              <a:lnSpc>
                <a:spcPct val="90000"/>
              </a:lnSpc>
            </a:pPr>
            <a:endParaRPr lang="en-US" sz="3000" dirty="0" smtClean="0"/>
          </a:p>
        </p:txBody>
      </p:sp>
      <p:sp>
        <p:nvSpPr>
          <p:cNvPr id="4" name="TextBox 3"/>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762000"/>
            <a:ext cx="8229600" cy="1371600"/>
          </a:xfrm>
        </p:spPr>
        <p:txBody>
          <a:bodyPr rtlCol="0">
            <a:normAutofit fontScale="90000"/>
          </a:bodyPr>
          <a:lstStyle/>
          <a:p>
            <a:pPr eaLnBrk="1" fontAlgn="auto" hangingPunct="1">
              <a:spcAft>
                <a:spcPts val="0"/>
              </a:spcAft>
              <a:defRPr/>
            </a:pPr>
            <a:r>
              <a:rPr lang="en-US" b="1" i="1" dirty="0" smtClean="0"/>
              <a:t>To assess attitudes</a:t>
            </a:r>
            <a:br>
              <a:rPr lang="en-US" b="1" i="1" dirty="0" smtClean="0"/>
            </a:br>
            <a:endParaRPr lang="en-US" b="1" i="1" dirty="0" smtClean="0"/>
          </a:p>
        </p:txBody>
      </p:sp>
      <p:sp>
        <p:nvSpPr>
          <p:cNvPr id="18435" name="Content Placeholder 2"/>
          <p:cNvSpPr>
            <a:spLocks noGrp="1"/>
          </p:cNvSpPr>
          <p:nvPr>
            <p:ph idx="1"/>
          </p:nvPr>
        </p:nvSpPr>
        <p:spPr/>
        <p:txBody>
          <a:bodyPr/>
          <a:lstStyle/>
          <a:p>
            <a:pPr eaLnBrk="1" hangingPunct="1"/>
            <a:r>
              <a:rPr lang="en-US" b="1" smtClean="0">
                <a:solidFill>
                  <a:srgbClr val="FF0000"/>
                </a:solidFill>
              </a:rPr>
              <a:t>Observation of instruction</a:t>
            </a:r>
          </a:p>
          <a:p>
            <a:pPr eaLnBrk="1" hangingPunct="1"/>
            <a:r>
              <a:rPr lang="en-US" b="1" smtClean="0">
                <a:solidFill>
                  <a:srgbClr val="FF0000"/>
                </a:solidFill>
              </a:rPr>
              <a:t>Behavior using rating scales</a:t>
            </a:r>
          </a:p>
          <a:p>
            <a:pPr eaLnBrk="1" hangingPunct="1"/>
            <a:r>
              <a:rPr lang="en-US" b="1" smtClean="0">
                <a:solidFill>
                  <a:srgbClr val="FF0000"/>
                </a:solidFill>
              </a:rPr>
              <a:t>Surveying, questionnaires </a:t>
            </a:r>
          </a:p>
          <a:p>
            <a:pPr eaLnBrk="1" hangingPunct="1"/>
            <a:r>
              <a:rPr lang="en-US" b="1" smtClean="0">
                <a:solidFill>
                  <a:srgbClr val="FF0000"/>
                </a:solidFill>
              </a:rPr>
              <a:t>Interviewing </a:t>
            </a:r>
          </a:p>
          <a:p>
            <a:pPr eaLnBrk="1" hangingPunct="1">
              <a:buFont typeface="Arial" charset="0"/>
              <a:buNone/>
            </a:pPr>
            <a:r>
              <a:rPr lang="en-US" smtClean="0"/>
              <a:t>                    </a:t>
            </a:r>
            <a:r>
              <a:rPr lang="en-US" sz="4400" b="1" i="1" smtClean="0"/>
              <a:t>are most effective.</a:t>
            </a:r>
            <a:r>
              <a:rPr lang="en-US" b="1" i="1" smtClean="0"/>
              <a:t>                        </a:t>
            </a:r>
          </a:p>
        </p:txBody>
      </p:sp>
      <p:pic>
        <p:nvPicPr>
          <p:cNvPr id="18436" name="Picture 4" descr="C:\Documents and Settings\Tom Wurth\Local Settings\Temporary Internet Files\Content.IE5\RQ08AIXA\MCj02317800000[1].wmf"/>
          <p:cNvPicPr>
            <a:picLocks noChangeAspect="1" noChangeArrowheads="1"/>
          </p:cNvPicPr>
          <p:nvPr/>
        </p:nvPicPr>
        <p:blipFill>
          <a:blip r:embed="rId3"/>
          <a:srcRect/>
          <a:stretch>
            <a:fillRect/>
          </a:stretch>
        </p:blipFill>
        <p:spPr bwMode="auto">
          <a:xfrm>
            <a:off x="6019800" y="1143000"/>
            <a:ext cx="2795588" cy="2244725"/>
          </a:xfrm>
          <a:prstGeom prst="rect">
            <a:avLst/>
          </a:prstGeom>
          <a:noFill/>
          <a:ln w="9525">
            <a:noFill/>
            <a:miter lim="800000"/>
            <a:headEnd/>
            <a:tailEnd/>
          </a:ln>
        </p:spPr>
      </p:pic>
      <p:sp>
        <p:nvSpPr>
          <p:cNvPr id="5" name="TextBox 4"/>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762000" y="838200"/>
            <a:ext cx="5257800" cy="1295400"/>
          </a:xfrm>
        </p:spPr>
        <p:txBody>
          <a:bodyPr rtlCol="0">
            <a:normAutofit fontScale="90000"/>
          </a:bodyPr>
          <a:lstStyle/>
          <a:p>
            <a:pPr eaLnBrk="1" fontAlgn="auto" hangingPunct="1">
              <a:spcAft>
                <a:spcPts val="0"/>
              </a:spcAft>
              <a:defRPr/>
            </a:pPr>
            <a:r>
              <a:rPr lang="en-US" b="1" dirty="0" smtClean="0"/>
              <a:t>KEY POINT </a:t>
            </a:r>
            <a:r>
              <a:rPr lang="en-US" sz="2400" b="1" dirty="0" smtClean="0"/>
              <a:t/>
            </a:r>
            <a:br>
              <a:rPr lang="en-US" sz="2400" b="1" dirty="0" smtClean="0"/>
            </a:br>
            <a:r>
              <a:rPr lang="en-US" sz="2400" b="1" dirty="0" smtClean="0"/>
              <a:t>from </a:t>
            </a:r>
            <a:r>
              <a:rPr lang="en-US" sz="2400" b="1" i="1" dirty="0" smtClean="0"/>
              <a:t/>
            </a:r>
            <a:br>
              <a:rPr lang="en-US" sz="2400" b="1" i="1" dirty="0" smtClean="0"/>
            </a:br>
            <a:r>
              <a:rPr lang="en-US" sz="2400" b="1" i="1" dirty="0" smtClean="0"/>
              <a:t>Designing Effective Instruction </a:t>
            </a:r>
            <a:endParaRPr lang="en-US" sz="2400" dirty="0" smtClean="0"/>
          </a:p>
        </p:txBody>
      </p:sp>
      <p:sp>
        <p:nvSpPr>
          <p:cNvPr id="19459" name="Content Placeholder 2"/>
          <p:cNvSpPr>
            <a:spLocks noGrp="1"/>
          </p:cNvSpPr>
          <p:nvPr>
            <p:ph idx="1"/>
          </p:nvPr>
        </p:nvSpPr>
        <p:spPr>
          <a:xfrm>
            <a:off x="533400" y="2971800"/>
            <a:ext cx="8229600" cy="2163763"/>
          </a:xfrm>
        </p:spPr>
        <p:txBody>
          <a:bodyPr>
            <a:normAutofit fontScale="85000" lnSpcReduction="10000"/>
          </a:bodyPr>
          <a:lstStyle/>
          <a:p>
            <a:pPr eaLnBrk="1" hangingPunct="1">
              <a:buFont typeface="Arial" charset="0"/>
              <a:buNone/>
            </a:pPr>
            <a:r>
              <a:rPr lang="en-US" smtClean="0"/>
              <a:t>  </a:t>
            </a:r>
            <a:r>
              <a:rPr lang="en-US" sz="3600" b="1" i="1" smtClean="0"/>
              <a:t>“There should be a direct relationship</a:t>
            </a:r>
          </a:p>
          <a:p>
            <a:pPr eaLnBrk="1" hangingPunct="1">
              <a:buFont typeface="Arial" charset="0"/>
              <a:buNone/>
            </a:pPr>
            <a:r>
              <a:rPr lang="en-US" sz="3600" b="1" i="1" smtClean="0"/>
              <a:t> between instructional objectives and the</a:t>
            </a:r>
          </a:p>
          <a:p>
            <a:pPr eaLnBrk="1" hangingPunct="1">
              <a:buFont typeface="Arial" charset="0"/>
              <a:buNone/>
            </a:pPr>
            <a:r>
              <a:rPr lang="en-US" sz="3600" b="1" i="1" smtClean="0"/>
              <a:t> assessment measures.”  </a:t>
            </a:r>
            <a:r>
              <a:rPr lang="en-US" sz="2400" b="1" i="1" smtClean="0"/>
              <a:t>(Morrison, Ross, &amp; Kemp)</a:t>
            </a:r>
          </a:p>
        </p:txBody>
      </p:sp>
      <p:pic>
        <p:nvPicPr>
          <p:cNvPr id="19460" name="Picture 3"/>
          <p:cNvPicPr>
            <a:picLocks noChangeAspect="1"/>
          </p:cNvPicPr>
          <p:nvPr/>
        </p:nvPicPr>
        <p:blipFill>
          <a:blip r:embed="rId3"/>
          <a:srcRect/>
          <a:stretch>
            <a:fillRect/>
          </a:stretch>
        </p:blipFill>
        <p:spPr bwMode="auto">
          <a:xfrm>
            <a:off x="5715000" y="457200"/>
            <a:ext cx="3173413" cy="1752600"/>
          </a:xfrm>
          <a:prstGeom prst="rect">
            <a:avLst/>
          </a:prstGeom>
          <a:noFill/>
          <a:ln w="9525">
            <a:noFill/>
            <a:miter lim="800000"/>
            <a:headEnd/>
            <a:tailEnd/>
          </a:ln>
        </p:spPr>
      </p:pic>
      <p:sp>
        <p:nvSpPr>
          <p:cNvPr id="5" name="TextBox 4"/>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85800" y="838200"/>
            <a:ext cx="4876800" cy="1143000"/>
          </a:xfrm>
        </p:spPr>
        <p:txBody>
          <a:bodyPr>
            <a:normAutofit fontScale="90000"/>
          </a:bodyPr>
          <a:lstStyle/>
          <a:p>
            <a:pPr eaLnBrk="1" hangingPunct="1"/>
            <a:r>
              <a:rPr lang="en-US" b="1" dirty="0" smtClean="0"/>
              <a:t>KEY POINT</a:t>
            </a:r>
            <a:br>
              <a:rPr lang="en-US" b="1" dirty="0" smtClean="0"/>
            </a:br>
            <a:r>
              <a:rPr lang="en-US" sz="2400" b="1" i="1" dirty="0" smtClean="0"/>
              <a:t>from Designing Effective Instruction</a:t>
            </a:r>
            <a:endParaRPr lang="en-US" b="1" dirty="0" smtClean="0"/>
          </a:p>
        </p:txBody>
      </p:sp>
      <p:sp>
        <p:nvSpPr>
          <p:cNvPr id="20483" name="Content Placeholder 2"/>
          <p:cNvSpPr>
            <a:spLocks noGrp="1"/>
          </p:cNvSpPr>
          <p:nvPr>
            <p:ph idx="1"/>
          </p:nvPr>
        </p:nvSpPr>
        <p:spPr>
          <a:xfrm>
            <a:off x="609600" y="2971800"/>
            <a:ext cx="8229600" cy="1782763"/>
          </a:xfrm>
        </p:spPr>
        <p:txBody>
          <a:bodyPr>
            <a:normAutofit fontScale="85000" lnSpcReduction="10000"/>
          </a:bodyPr>
          <a:lstStyle/>
          <a:p>
            <a:pPr eaLnBrk="1" hangingPunct="1">
              <a:buFont typeface="Arial" charset="0"/>
              <a:buNone/>
            </a:pPr>
            <a:r>
              <a:rPr lang="en-US" sz="3600" b="1" i="1" smtClean="0"/>
              <a:t>    “All three types of evaluation (especially</a:t>
            </a:r>
          </a:p>
          <a:p>
            <a:pPr eaLnBrk="1" hangingPunct="1">
              <a:buFont typeface="Arial" charset="0"/>
              <a:buNone/>
            </a:pPr>
            <a:r>
              <a:rPr lang="en-US" sz="3600" b="1" i="1" smtClean="0"/>
              <a:t>     formative) typically require multiple data sources.”  </a:t>
            </a:r>
            <a:r>
              <a:rPr lang="en-US" sz="2400" b="1" i="1" smtClean="0"/>
              <a:t>(Morrison, Ross &amp; Kemp)</a:t>
            </a:r>
            <a:endParaRPr lang="en-US" sz="3600" b="1" i="1" smtClean="0"/>
          </a:p>
        </p:txBody>
      </p:sp>
      <p:pic>
        <p:nvPicPr>
          <p:cNvPr id="20484" name="Picture 3"/>
          <p:cNvPicPr>
            <a:picLocks noChangeAspect="1"/>
          </p:cNvPicPr>
          <p:nvPr/>
        </p:nvPicPr>
        <p:blipFill>
          <a:blip r:embed="rId3"/>
          <a:srcRect/>
          <a:stretch>
            <a:fillRect/>
          </a:stretch>
        </p:blipFill>
        <p:spPr bwMode="auto">
          <a:xfrm>
            <a:off x="5715000" y="457200"/>
            <a:ext cx="3173413" cy="1752600"/>
          </a:xfrm>
          <a:prstGeom prst="rect">
            <a:avLst/>
          </a:prstGeom>
          <a:noFill/>
          <a:ln w="9525">
            <a:noFill/>
            <a:miter lim="800000"/>
            <a:headEnd/>
            <a:tailEnd/>
          </a:ln>
        </p:spPr>
      </p:pic>
      <p:sp>
        <p:nvSpPr>
          <p:cNvPr id="5" name="TextBox 4"/>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533400" y="914400"/>
            <a:ext cx="5029200" cy="1143000"/>
          </a:xfrm>
        </p:spPr>
        <p:txBody>
          <a:bodyPr>
            <a:normAutofit fontScale="90000"/>
          </a:bodyPr>
          <a:lstStyle/>
          <a:p>
            <a:pPr eaLnBrk="1" hangingPunct="1"/>
            <a:r>
              <a:rPr lang="en-US" b="1" dirty="0" smtClean="0"/>
              <a:t>KEY POINT</a:t>
            </a:r>
            <a:br>
              <a:rPr lang="en-US" b="1" dirty="0" smtClean="0"/>
            </a:br>
            <a:r>
              <a:rPr lang="en-US" sz="2400" b="1" dirty="0" smtClean="0"/>
              <a:t>from  </a:t>
            </a:r>
            <a:r>
              <a:rPr lang="en-US" sz="2400" b="1" i="1" dirty="0" smtClean="0"/>
              <a:t>Designing Effective Instruction</a:t>
            </a:r>
            <a:endParaRPr lang="en-US" dirty="0" smtClean="0"/>
          </a:p>
        </p:txBody>
      </p:sp>
      <p:sp>
        <p:nvSpPr>
          <p:cNvPr id="21507" name="Content Placeholder 2"/>
          <p:cNvSpPr>
            <a:spLocks noGrp="1"/>
          </p:cNvSpPr>
          <p:nvPr>
            <p:ph idx="1"/>
          </p:nvPr>
        </p:nvSpPr>
        <p:spPr>
          <a:xfrm>
            <a:off x="228600" y="2971800"/>
            <a:ext cx="8534400" cy="2286000"/>
          </a:xfrm>
        </p:spPr>
        <p:txBody>
          <a:bodyPr>
            <a:normAutofit fontScale="92500"/>
          </a:bodyPr>
          <a:lstStyle/>
          <a:p>
            <a:pPr eaLnBrk="1" hangingPunct="1">
              <a:buFont typeface="Arial" charset="0"/>
              <a:buNone/>
            </a:pPr>
            <a:r>
              <a:rPr lang="en-US" sz="3600" b="1" i="1" smtClean="0"/>
              <a:t>    “Multiple measures are valuable in providing a more accurate and complete picture of a  particular outcome.” </a:t>
            </a:r>
          </a:p>
          <a:p>
            <a:pPr eaLnBrk="1" hangingPunct="1">
              <a:buFont typeface="Arial" charset="0"/>
              <a:buNone/>
            </a:pPr>
            <a:r>
              <a:rPr lang="en-US" sz="3600" b="1" i="1" smtClean="0"/>
              <a:t>                </a:t>
            </a:r>
            <a:r>
              <a:rPr lang="en-US" sz="3600" b="1" smtClean="0"/>
              <a:t>(</a:t>
            </a:r>
            <a:r>
              <a:rPr lang="en-US" sz="2800" b="1" smtClean="0"/>
              <a:t>Morrison, Ross &amp; Kemp)</a:t>
            </a:r>
          </a:p>
        </p:txBody>
      </p:sp>
      <p:pic>
        <p:nvPicPr>
          <p:cNvPr id="21508" name="Picture 3"/>
          <p:cNvPicPr>
            <a:picLocks noChangeAspect="1"/>
          </p:cNvPicPr>
          <p:nvPr/>
        </p:nvPicPr>
        <p:blipFill>
          <a:blip r:embed="rId3"/>
          <a:srcRect/>
          <a:stretch>
            <a:fillRect/>
          </a:stretch>
        </p:blipFill>
        <p:spPr bwMode="auto">
          <a:xfrm>
            <a:off x="5715000" y="457200"/>
            <a:ext cx="3173413" cy="1752600"/>
          </a:xfrm>
          <a:prstGeom prst="rect">
            <a:avLst/>
          </a:prstGeom>
          <a:noFill/>
          <a:ln w="9525">
            <a:noFill/>
            <a:miter lim="800000"/>
            <a:headEnd/>
            <a:tailEnd/>
          </a:ln>
        </p:spPr>
      </p:pic>
      <p:sp>
        <p:nvSpPr>
          <p:cNvPr id="5" name="TextBox 4"/>
          <p:cNvSpPr txBox="1"/>
          <p:nvPr/>
        </p:nvSpPr>
        <p:spPr>
          <a:xfrm>
            <a:off x="990600" y="6324600"/>
            <a:ext cx="7391400" cy="307777"/>
          </a:xfrm>
          <a:prstGeom prst="rect">
            <a:avLst/>
          </a:prstGeom>
          <a:noFill/>
        </p:spPr>
        <p:txBody>
          <a:bodyPr wrap="square" rtlCol="0">
            <a:spAutoFit/>
          </a:bodyPr>
          <a:lstStyle/>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990600" y="609600"/>
            <a:ext cx="4724400" cy="1447800"/>
          </a:xfrm>
        </p:spPr>
        <p:txBody>
          <a:bodyPr rtlCol="0">
            <a:normAutofit fontScale="90000"/>
          </a:bodyPr>
          <a:lstStyle/>
          <a:p>
            <a:pPr eaLnBrk="1" fontAlgn="auto" hangingPunct="1">
              <a:spcAft>
                <a:spcPts val="0"/>
              </a:spcAft>
              <a:defRPr/>
            </a:pPr>
            <a:r>
              <a:rPr lang="en-US" b="1" dirty="0" smtClean="0"/>
              <a:t>KEY POINT</a:t>
            </a:r>
            <a:br>
              <a:rPr lang="en-US" b="1" dirty="0" smtClean="0"/>
            </a:br>
            <a:r>
              <a:rPr lang="en-US" sz="2400" b="1" i="1" dirty="0" smtClean="0"/>
              <a:t>from </a:t>
            </a:r>
            <a:br>
              <a:rPr lang="en-US" sz="2400" b="1" i="1" dirty="0" smtClean="0"/>
            </a:br>
            <a:r>
              <a:rPr lang="en-US" sz="2400" b="1" i="1" dirty="0" smtClean="0"/>
              <a:t>Designing Effective Instruction, 5</a:t>
            </a:r>
            <a:r>
              <a:rPr lang="en-US" sz="2400" b="1" i="1" baseline="30000" dirty="0" smtClean="0"/>
              <a:t>th</a:t>
            </a:r>
            <a:r>
              <a:rPr lang="en-US" sz="2400" b="1" i="1" dirty="0" smtClean="0"/>
              <a:t> edition</a:t>
            </a:r>
          </a:p>
        </p:txBody>
      </p:sp>
      <p:sp>
        <p:nvSpPr>
          <p:cNvPr id="22531" name="Content Placeholder 2"/>
          <p:cNvSpPr>
            <a:spLocks noGrp="1"/>
          </p:cNvSpPr>
          <p:nvPr>
            <p:ph idx="1"/>
          </p:nvPr>
        </p:nvSpPr>
        <p:spPr>
          <a:xfrm>
            <a:off x="457200" y="2667000"/>
            <a:ext cx="8458200" cy="2971800"/>
          </a:xfrm>
        </p:spPr>
        <p:txBody>
          <a:bodyPr>
            <a:normAutofit lnSpcReduction="10000"/>
          </a:bodyPr>
          <a:lstStyle/>
          <a:p>
            <a:pPr eaLnBrk="1" hangingPunct="1">
              <a:buFont typeface="Arial" charset="0"/>
              <a:buNone/>
            </a:pPr>
            <a:r>
              <a:rPr lang="en-US" b="1" i="1" dirty="0" smtClean="0"/>
              <a:t>  </a:t>
            </a:r>
            <a:r>
              <a:rPr lang="en-US" sz="3600" b="1" i="1" dirty="0" smtClean="0"/>
              <a:t>“All three types (formative, summative,</a:t>
            </a:r>
          </a:p>
          <a:p>
            <a:pPr eaLnBrk="1" hangingPunct="1">
              <a:buFont typeface="Arial" charset="0"/>
              <a:buNone/>
            </a:pPr>
            <a:r>
              <a:rPr lang="en-US" sz="3600" b="1" i="1" dirty="0" smtClean="0"/>
              <a:t> and confirmative) of evaluations are</a:t>
            </a:r>
          </a:p>
          <a:p>
            <a:pPr eaLnBrk="1" hangingPunct="1">
              <a:buFont typeface="Arial" charset="0"/>
              <a:buNone/>
            </a:pPr>
            <a:r>
              <a:rPr lang="en-US" sz="3600" b="1" i="1" dirty="0" smtClean="0"/>
              <a:t> driven by instructional objectives and </a:t>
            </a:r>
          </a:p>
          <a:p>
            <a:pPr eaLnBrk="1" hangingPunct="1">
              <a:buFont typeface="Arial" charset="0"/>
              <a:buNone/>
            </a:pPr>
            <a:r>
              <a:rPr lang="en-US" sz="3600" b="1" i="1" dirty="0" smtClean="0"/>
              <a:t>goals.”    </a:t>
            </a:r>
            <a:r>
              <a:rPr lang="en-US" sz="2400" b="1" i="1" dirty="0" smtClean="0"/>
              <a:t>(Morrison, Ross, &amp; Kemp. P.24)</a:t>
            </a:r>
          </a:p>
        </p:txBody>
      </p:sp>
      <p:pic>
        <p:nvPicPr>
          <p:cNvPr id="22532" name="Picture 3"/>
          <p:cNvPicPr>
            <a:picLocks noChangeAspect="1"/>
          </p:cNvPicPr>
          <p:nvPr/>
        </p:nvPicPr>
        <p:blipFill>
          <a:blip r:embed="rId3"/>
          <a:srcRect/>
          <a:stretch>
            <a:fillRect/>
          </a:stretch>
        </p:blipFill>
        <p:spPr bwMode="auto">
          <a:xfrm>
            <a:off x="5715000" y="457200"/>
            <a:ext cx="3173413"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scan2.bmp"/>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3555" name="TextBox 3"/>
          <p:cNvSpPr txBox="1">
            <a:spLocks noChangeArrowheads="1"/>
          </p:cNvSpPr>
          <p:nvPr/>
        </p:nvSpPr>
        <p:spPr bwMode="auto">
          <a:xfrm>
            <a:off x="1143000" y="4419600"/>
            <a:ext cx="6858000" cy="1077913"/>
          </a:xfrm>
          <a:prstGeom prst="rect">
            <a:avLst/>
          </a:prstGeom>
          <a:noFill/>
          <a:ln w="9525">
            <a:noFill/>
            <a:miter lim="800000"/>
            <a:headEnd/>
            <a:tailEnd/>
          </a:ln>
        </p:spPr>
        <p:txBody>
          <a:bodyPr>
            <a:spAutoFit/>
          </a:bodyPr>
          <a:lstStyle/>
          <a:p>
            <a:pPr algn="ctr"/>
            <a:r>
              <a:rPr lang="en-US" sz="3200"/>
              <a:t>“What makes you think that we have a grade inflation problem?”</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2653</TotalTime>
  <Words>4223</Words>
  <Application>Microsoft Office PowerPoint</Application>
  <PresentationFormat>On-screen Show (4:3)</PresentationFormat>
  <Paragraphs>1285</Paragraphs>
  <Slides>95</Slides>
  <Notes>95</Notes>
  <HiddenSlides>0</HiddenSlides>
  <MMClips>0</MMClips>
  <ScaleCrop>false</ScaleCrop>
  <HeadingPairs>
    <vt:vector size="4" baseType="variant">
      <vt:variant>
        <vt:lpstr>Theme</vt:lpstr>
      </vt:variant>
      <vt:variant>
        <vt:i4>1</vt:i4>
      </vt:variant>
      <vt:variant>
        <vt:lpstr>Slide Titles</vt:lpstr>
      </vt:variant>
      <vt:variant>
        <vt:i4>95</vt:i4>
      </vt:variant>
    </vt:vector>
  </HeadingPairs>
  <TitlesOfParts>
    <vt:vector size="96" baseType="lpstr">
      <vt:lpstr>Flow</vt:lpstr>
      <vt:lpstr>Curriculum and Program Development</vt:lpstr>
      <vt:lpstr>THE FIVE MOST SIGNIGICANT CURRICULUM EVENTS IN THE TWENTIETH CENTURY</vt:lpstr>
      <vt:lpstr> Thorndike’s refutation </vt:lpstr>
      <vt:lpstr> Dewey’s Monograph</vt:lpstr>
      <vt:lpstr>The 26th Yearbook of the National Society for the Study of Education</vt:lpstr>
      <vt:lpstr>The Society for Curriculum Study</vt:lpstr>
      <vt:lpstr>The Curriculum Experiments of  the 1930s</vt:lpstr>
      <vt:lpstr>Significant Outcomes of the 1930 Experiments</vt:lpstr>
      <vt:lpstr>More advantages from the 1930 Experiments</vt:lpstr>
      <vt:lpstr>Other significant events</vt:lpstr>
      <vt:lpstr>The Power of Mindful Learning Langer, E.J. (1997) </vt:lpstr>
      <vt:lpstr>Mindful Learning and Myths</vt:lpstr>
      <vt:lpstr>An Information Processing System </vt:lpstr>
      <vt:lpstr>TWO THINKING STYLES – A COMPARISON CHART  by Dann Walker</vt:lpstr>
      <vt:lpstr>A Creative mind is…</vt:lpstr>
      <vt:lpstr>The Cycle of Learning </vt:lpstr>
      <vt:lpstr>The adult learner</vt:lpstr>
      <vt:lpstr>Conditions for adult learning  and principles of teaching</vt:lpstr>
      <vt:lpstr>Definitions of learning style</vt:lpstr>
      <vt:lpstr>Definitions of learning style</vt:lpstr>
      <vt:lpstr>PowerPoint Presentation</vt:lpstr>
      <vt:lpstr>3 MAJOR THEORIES  OF LEARNING </vt:lpstr>
      <vt:lpstr>BEHAVIORISM is:</vt:lpstr>
      <vt:lpstr>COGNITIVE THEORY</vt:lpstr>
      <vt:lpstr>COGNITIVE THEORY (CONT.)</vt:lpstr>
      <vt:lpstr>HUMANIST THEORY </vt:lpstr>
      <vt:lpstr>Some other important theories:</vt:lpstr>
      <vt:lpstr>PowerPoint Presentation</vt:lpstr>
      <vt:lpstr>Learning – Styles of Group</vt:lpstr>
      <vt:lpstr> Learning Style</vt:lpstr>
      <vt:lpstr>Learning Styles Inventories</vt:lpstr>
      <vt:lpstr>Learning Styles Inventories</vt:lpstr>
      <vt:lpstr>A FRAMEWORK OF LEARNING STYLE MODELS</vt:lpstr>
      <vt:lpstr>Curriculum and Program Development</vt:lpstr>
      <vt:lpstr>Instructional Design is a process  </vt:lpstr>
      <vt:lpstr>Instructional Design is a process</vt:lpstr>
      <vt:lpstr>                         Instructional Design Models </vt:lpstr>
      <vt:lpstr>TYLERIAN MODEL OF  CURRICULUM DESIGN</vt:lpstr>
      <vt:lpstr>Elements of the Instructional Design Process – Morrison, Ross, and Kemp; 4th Edition</vt:lpstr>
      <vt:lpstr>EDUCATIONAL CHARTING </vt:lpstr>
      <vt:lpstr>SIX MAJOR PHASES OF A CURRICULUM MODEL</vt:lpstr>
      <vt:lpstr>Schools of PHILOSPHICAL THOUGHT</vt:lpstr>
      <vt:lpstr>PURPOSES AND ADVANTAGES OF BEHAVIORAL OBJECTIVES</vt:lpstr>
      <vt:lpstr>PowerPoint Presentation</vt:lpstr>
      <vt:lpstr>Gagné Model</vt:lpstr>
      <vt:lpstr>PowerPoint Presentation</vt:lpstr>
      <vt:lpstr>TEACHING – LEARNING EVALUATION MODEL</vt:lpstr>
      <vt:lpstr>BRIGGS MODEL of  Instructional Design</vt:lpstr>
      <vt:lpstr>BRIGGS MODEL of  Instructional Design</vt:lpstr>
      <vt:lpstr>Process for Educational Program Development</vt:lpstr>
      <vt:lpstr>Process for Educational Program Development</vt:lpstr>
      <vt:lpstr>Cognitive Domain</vt:lpstr>
      <vt:lpstr>Affective Domain</vt:lpstr>
      <vt:lpstr>Psychomotor Domain</vt:lpstr>
      <vt:lpstr>                                                 Three Basic Elements of OBJECTIVES</vt:lpstr>
      <vt:lpstr>TYPES OF LEARNING OUTCOMES COMMON TO MANY AREAS AND LEVELS OF INSTRUCTION</vt:lpstr>
      <vt:lpstr>Strategies That Promote Active Learning  In The Classroom</vt:lpstr>
      <vt:lpstr>PowerPoint Presentation</vt:lpstr>
      <vt:lpstr>Curriculum and  Program  Development</vt:lpstr>
      <vt:lpstr>Definition of Evaluation from American Evaluation Association </vt:lpstr>
      <vt:lpstr>The Purposes of Evaluation is:</vt:lpstr>
      <vt:lpstr>Types of Evaluations</vt:lpstr>
      <vt:lpstr>Definition of Assessment</vt:lpstr>
      <vt:lpstr> There are five primary Purposes or uses of assessments </vt:lpstr>
      <vt:lpstr>Purposes of Assessment</vt:lpstr>
      <vt:lpstr> To assess knowledge effective evaluation methods include: </vt:lpstr>
      <vt:lpstr>Tyler’s Assessment Guide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TEACHING – LEARNING EVALUATION MODEL</vt:lpstr>
      <vt:lpstr>PowerPoint Presentation</vt:lpstr>
      <vt:lpstr>PowerPoint Presentation</vt:lpstr>
      <vt:lpstr> To assess skills and performance the use of:  </vt:lpstr>
      <vt:lpstr>To assess attitudes </vt:lpstr>
      <vt:lpstr>KEY POINT  from  Designing Effective Instruction </vt:lpstr>
      <vt:lpstr>KEY POINT from Designing Effective Instruction</vt:lpstr>
      <vt:lpstr>KEY POINT from  Designing Effective Instruction</vt:lpstr>
      <vt:lpstr>KEY POINT from  Designing Effective Instruction, 5th edition</vt:lpstr>
      <vt:lpstr>PowerPoint Presentation</vt:lpstr>
    </vt:vector>
  </TitlesOfParts>
  <Company>FSEHS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Curriculum and Program Development</dc:title>
  <dc:creator>ec590</dc:creator>
  <cp:lastModifiedBy>User</cp:lastModifiedBy>
  <cp:revision>311</cp:revision>
  <dcterms:created xsi:type="dcterms:W3CDTF">2009-04-03T18:25:32Z</dcterms:created>
  <dcterms:modified xsi:type="dcterms:W3CDTF">2012-08-22T17:06:40Z</dcterms:modified>
</cp:coreProperties>
</file>